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1_ACC3FE41.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6"/>
  </p:notesMasterIdLst>
  <p:sldIdLst>
    <p:sldId id="257" r:id="rId2"/>
    <p:sldId id="260" r:id="rId3"/>
    <p:sldId id="261" r:id="rId4"/>
    <p:sldId id="280" r:id="rId5"/>
    <p:sldId id="267" r:id="rId6"/>
    <p:sldId id="282" r:id="rId7"/>
    <p:sldId id="268" r:id="rId8"/>
    <p:sldId id="283" r:id="rId9"/>
    <p:sldId id="287" r:id="rId10"/>
    <p:sldId id="279" r:id="rId11"/>
    <p:sldId id="281" r:id="rId12"/>
    <p:sldId id="269" r:id="rId13"/>
    <p:sldId id="285" r:id="rId14"/>
    <p:sldId id="284" r:id="rId15"/>
    <p:sldId id="286" r:id="rId16"/>
    <p:sldId id="273" r:id="rId17"/>
    <p:sldId id="272" r:id="rId18"/>
    <p:sldId id="276" r:id="rId19"/>
    <p:sldId id="275" r:id="rId20"/>
    <p:sldId id="278" r:id="rId21"/>
    <p:sldId id="274" r:id="rId22"/>
    <p:sldId id="277" r:id="rId23"/>
    <p:sldId id="263" r:id="rId24"/>
    <p:sldId id="26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4F10597-CECD-A5AD-138F-7657B623F348}" name="Tushar Marwah" initials="TM" userId="dc21a855cc77c57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75"/>
    <p:restoredTop sz="86301"/>
  </p:normalViewPr>
  <p:slideViewPr>
    <p:cSldViewPr snapToGrid="0">
      <p:cViewPr varScale="1">
        <p:scale>
          <a:sx n="139" d="100"/>
          <a:sy n="139" d="100"/>
        </p:scale>
        <p:origin x="12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modernComment_101_ACC3FE41.xml><?xml version="1.0" encoding="utf-8"?>
<p188:cmLst xmlns:a="http://schemas.openxmlformats.org/drawingml/2006/main" xmlns:r="http://schemas.openxmlformats.org/officeDocument/2006/relationships" xmlns:p188="http://schemas.microsoft.com/office/powerpoint/2018/8/main">
  <p188:cm id="{18B42528-7355-3740-AD0D-FCB3B60A1CEA}" authorId="{14F10597-CECD-A5AD-138F-7657B623F348}" created="2024-05-03T02:54:34.570">
    <pc:sldMkLst xmlns:pc="http://schemas.microsoft.com/office/powerpoint/2013/main/command">
      <pc:docMk/>
      <pc:sldMk cId="2898525761" sldId="257"/>
    </pc:sldMkLst>
    <p188:txBody>
      <a:bodyPr/>
      <a:lstStyle/>
      <a:p>
        <a:r>
          <a:rPr lang="en-US"/>
          <a:t>This presentation has content in the notes section for some of the analysis slides for more explanation.</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E6C05B-0708-4FBE-9E46-3F709CE24A7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37506EB-9E8D-4A4C-AC3E-2F28FA1440BE}">
      <dgm:prSet/>
      <dgm:spPr/>
      <dgm:t>
        <a:bodyPr/>
        <a:lstStyle/>
        <a:p>
          <a:r>
            <a:rPr lang="en-US" b="0" baseline="0"/>
            <a:t>!. Exploratory Analysis</a:t>
          </a:r>
          <a:endParaRPr lang="en-US"/>
        </a:p>
      </dgm:t>
    </dgm:pt>
    <dgm:pt modelId="{D5F91AD1-0DF0-4AA1-BDB5-2D528F870E3E}" type="parTrans" cxnId="{8F6EFE72-75DF-4CA6-BD12-427C28E997C8}">
      <dgm:prSet/>
      <dgm:spPr/>
      <dgm:t>
        <a:bodyPr/>
        <a:lstStyle/>
        <a:p>
          <a:endParaRPr lang="en-US"/>
        </a:p>
      </dgm:t>
    </dgm:pt>
    <dgm:pt modelId="{E5A96A70-A0FC-4CF3-9810-D56824D544F4}" type="sibTrans" cxnId="{8F6EFE72-75DF-4CA6-BD12-427C28E997C8}">
      <dgm:prSet/>
      <dgm:spPr/>
      <dgm:t>
        <a:bodyPr/>
        <a:lstStyle/>
        <a:p>
          <a:endParaRPr lang="en-US"/>
        </a:p>
      </dgm:t>
    </dgm:pt>
    <dgm:pt modelId="{9A7DDDAC-0E8E-43EB-A4D6-C0D5873E00C2}">
      <dgm:prSet/>
      <dgm:spPr/>
      <dgm:t>
        <a:bodyPr/>
        <a:lstStyle/>
        <a:p>
          <a:r>
            <a:rPr lang="en-US" b="0" baseline="0"/>
            <a:t>2. Sentiment Analysis – Emotion Detection</a:t>
          </a:r>
          <a:endParaRPr lang="en-US"/>
        </a:p>
      </dgm:t>
    </dgm:pt>
    <dgm:pt modelId="{BCEF95B3-7ED4-4F9D-B8F3-779AFCFE1972}" type="parTrans" cxnId="{3324449C-2227-4034-88A0-2035A6C960F3}">
      <dgm:prSet/>
      <dgm:spPr/>
      <dgm:t>
        <a:bodyPr/>
        <a:lstStyle/>
        <a:p>
          <a:endParaRPr lang="en-US"/>
        </a:p>
      </dgm:t>
    </dgm:pt>
    <dgm:pt modelId="{D786C465-DD5A-4242-82C7-F377701A02CE}" type="sibTrans" cxnId="{3324449C-2227-4034-88A0-2035A6C960F3}">
      <dgm:prSet/>
      <dgm:spPr/>
      <dgm:t>
        <a:bodyPr/>
        <a:lstStyle/>
        <a:p>
          <a:endParaRPr lang="en-US"/>
        </a:p>
      </dgm:t>
    </dgm:pt>
    <dgm:pt modelId="{03BA5089-05C6-43E3-BEB3-43E3FBF30CC0}">
      <dgm:prSet/>
      <dgm:spPr/>
      <dgm:t>
        <a:bodyPr/>
        <a:lstStyle/>
        <a:p>
          <a:r>
            <a:rPr lang="en-US" b="0" baseline="0"/>
            <a:t>3. Polarity and Subjectivity of Sentiments</a:t>
          </a:r>
          <a:endParaRPr lang="en-US"/>
        </a:p>
      </dgm:t>
    </dgm:pt>
    <dgm:pt modelId="{7AB9A326-3377-4D62-AD82-A4CE6BE2E4D5}" type="parTrans" cxnId="{EE1C551C-6D1C-4296-95C3-C1B1AE5C77B0}">
      <dgm:prSet/>
      <dgm:spPr/>
      <dgm:t>
        <a:bodyPr/>
        <a:lstStyle/>
        <a:p>
          <a:endParaRPr lang="en-US"/>
        </a:p>
      </dgm:t>
    </dgm:pt>
    <dgm:pt modelId="{55495668-B293-4C29-B8D6-240D4949DEEE}" type="sibTrans" cxnId="{EE1C551C-6D1C-4296-95C3-C1B1AE5C77B0}">
      <dgm:prSet/>
      <dgm:spPr/>
      <dgm:t>
        <a:bodyPr/>
        <a:lstStyle/>
        <a:p>
          <a:endParaRPr lang="en-US"/>
        </a:p>
      </dgm:t>
    </dgm:pt>
    <dgm:pt modelId="{46A1FF86-92C3-46D6-9F90-4AD64ADD3A13}">
      <dgm:prSet/>
      <dgm:spPr/>
      <dgm:t>
        <a:bodyPr/>
        <a:lstStyle/>
        <a:p>
          <a:r>
            <a:rPr lang="en-US" b="0" baseline="0"/>
            <a:t>4. Cluster Analysis</a:t>
          </a:r>
          <a:endParaRPr lang="en-US"/>
        </a:p>
      </dgm:t>
    </dgm:pt>
    <dgm:pt modelId="{785CA7AF-49FF-4BED-A4A7-FDF879687733}" type="parTrans" cxnId="{65E23E7B-03B4-4FC6-AE1C-F514BA02CC34}">
      <dgm:prSet/>
      <dgm:spPr/>
      <dgm:t>
        <a:bodyPr/>
        <a:lstStyle/>
        <a:p>
          <a:endParaRPr lang="en-US"/>
        </a:p>
      </dgm:t>
    </dgm:pt>
    <dgm:pt modelId="{3636C0E9-BDC2-4B3A-AEC3-588C2C423831}" type="sibTrans" cxnId="{65E23E7B-03B4-4FC6-AE1C-F514BA02CC34}">
      <dgm:prSet/>
      <dgm:spPr/>
      <dgm:t>
        <a:bodyPr/>
        <a:lstStyle/>
        <a:p>
          <a:endParaRPr lang="en-US"/>
        </a:p>
      </dgm:t>
    </dgm:pt>
    <dgm:pt modelId="{D009EA3F-601C-4439-99EC-B890576EBBB4}">
      <dgm:prSet/>
      <dgm:spPr/>
      <dgm:t>
        <a:bodyPr/>
        <a:lstStyle/>
        <a:p>
          <a:r>
            <a:rPr lang="en-US" b="0" baseline="0"/>
            <a:t>5. Topic Modeling for Branches</a:t>
          </a:r>
          <a:endParaRPr lang="en-US"/>
        </a:p>
      </dgm:t>
    </dgm:pt>
    <dgm:pt modelId="{F555E6CE-E96B-454C-A66F-B340D664926B}" type="parTrans" cxnId="{30DE0785-5FEA-4375-AAB3-9B3BA5B2BA53}">
      <dgm:prSet/>
      <dgm:spPr/>
      <dgm:t>
        <a:bodyPr/>
        <a:lstStyle/>
        <a:p>
          <a:endParaRPr lang="en-US"/>
        </a:p>
      </dgm:t>
    </dgm:pt>
    <dgm:pt modelId="{2B9DC443-1791-4837-B87C-C54CD8D3402A}" type="sibTrans" cxnId="{30DE0785-5FEA-4375-AAB3-9B3BA5B2BA53}">
      <dgm:prSet/>
      <dgm:spPr/>
      <dgm:t>
        <a:bodyPr/>
        <a:lstStyle/>
        <a:p>
          <a:endParaRPr lang="en-US"/>
        </a:p>
      </dgm:t>
    </dgm:pt>
    <dgm:pt modelId="{9CAFAF86-EAB8-4711-85C3-9FA3A36BF1AE}" type="pres">
      <dgm:prSet presAssocID="{0FE6C05B-0708-4FBE-9E46-3F709CE24A77}" presName="root" presStyleCnt="0">
        <dgm:presLayoutVars>
          <dgm:dir/>
          <dgm:resizeHandles val="exact"/>
        </dgm:presLayoutVars>
      </dgm:prSet>
      <dgm:spPr/>
    </dgm:pt>
    <dgm:pt modelId="{51F368E4-C6B4-43B9-B15C-F344CCF9DBBB}" type="pres">
      <dgm:prSet presAssocID="{337506EB-9E8D-4A4C-AC3E-2F28FA1440BE}" presName="compNode" presStyleCnt="0"/>
      <dgm:spPr/>
    </dgm:pt>
    <dgm:pt modelId="{35951EBB-6374-40F4-896E-2638D3141EBA}" type="pres">
      <dgm:prSet presAssocID="{337506EB-9E8D-4A4C-AC3E-2F28FA1440BE}" presName="bgRect" presStyleLbl="bgShp" presStyleIdx="0" presStyleCnt="5"/>
      <dgm:spPr/>
    </dgm:pt>
    <dgm:pt modelId="{225F3F47-1CC9-49E1-A9A1-43FA270C22D0}" type="pres">
      <dgm:prSet presAssocID="{337506EB-9E8D-4A4C-AC3E-2F28FA1440B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B32F2A1C-C5FB-4A4F-B82A-40A4C50B87EC}" type="pres">
      <dgm:prSet presAssocID="{337506EB-9E8D-4A4C-AC3E-2F28FA1440BE}" presName="spaceRect" presStyleCnt="0"/>
      <dgm:spPr/>
    </dgm:pt>
    <dgm:pt modelId="{E60D629D-82AA-4C56-99C2-19F3876AA933}" type="pres">
      <dgm:prSet presAssocID="{337506EB-9E8D-4A4C-AC3E-2F28FA1440BE}" presName="parTx" presStyleLbl="revTx" presStyleIdx="0" presStyleCnt="5">
        <dgm:presLayoutVars>
          <dgm:chMax val="0"/>
          <dgm:chPref val="0"/>
        </dgm:presLayoutVars>
      </dgm:prSet>
      <dgm:spPr/>
    </dgm:pt>
    <dgm:pt modelId="{C4B2AD47-2599-4194-A760-B19864319C0E}" type="pres">
      <dgm:prSet presAssocID="{E5A96A70-A0FC-4CF3-9810-D56824D544F4}" presName="sibTrans" presStyleCnt="0"/>
      <dgm:spPr/>
    </dgm:pt>
    <dgm:pt modelId="{FEA14A6F-C94E-4136-BBBF-D31917623EE7}" type="pres">
      <dgm:prSet presAssocID="{9A7DDDAC-0E8E-43EB-A4D6-C0D5873E00C2}" presName="compNode" presStyleCnt="0"/>
      <dgm:spPr/>
    </dgm:pt>
    <dgm:pt modelId="{37D4CF43-2A7B-4DEF-A23A-B36618A09D8B}" type="pres">
      <dgm:prSet presAssocID="{9A7DDDAC-0E8E-43EB-A4D6-C0D5873E00C2}" presName="bgRect" presStyleLbl="bgShp" presStyleIdx="1" presStyleCnt="5"/>
      <dgm:spPr/>
    </dgm:pt>
    <dgm:pt modelId="{90243757-9932-4D27-824A-DFF86B9C7B0A}" type="pres">
      <dgm:prSet presAssocID="{9A7DDDAC-0E8E-43EB-A4D6-C0D5873E00C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utral Face with No Fill"/>
        </a:ext>
      </dgm:extLst>
    </dgm:pt>
    <dgm:pt modelId="{0CB2513D-6644-48EC-A2B5-49FBAFF5CAD6}" type="pres">
      <dgm:prSet presAssocID="{9A7DDDAC-0E8E-43EB-A4D6-C0D5873E00C2}" presName="spaceRect" presStyleCnt="0"/>
      <dgm:spPr/>
    </dgm:pt>
    <dgm:pt modelId="{339595F5-C6B2-4BA9-89D7-D62F4A4D1888}" type="pres">
      <dgm:prSet presAssocID="{9A7DDDAC-0E8E-43EB-A4D6-C0D5873E00C2}" presName="parTx" presStyleLbl="revTx" presStyleIdx="1" presStyleCnt="5">
        <dgm:presLayoutVars>
          <dgm:chMax val="0"/>
          <dgm:chPref val="0"/>
        </dgm:presLayoutVars>
      </dgm:prSet>
      <dgm:spPr/>
    </dgm:pt>
    <dgm:pt modelId="{1C00AC40-80FA-4BA5-9BF6-BE5381CB6EF0}" type="pres">
      <dgm:prSet presAssocID="{D786C465-DD5A-4242-82C7-F377701A02CE}" presName="sibTrans" presStyleCnt="0"/>
      <dgm:spPr/>
    </dgm:pt>
    <dgm:pt modelId="{2D211BA0-5739-4470-92C7-1E51696BCB26}" type="pres">
      <dgm:prSet presAssocID="{03BA5089-05C6-43E3-BEB3-43E3FBF30CC0}" presName="compNode" presStyleCnt="0"/>
      <dgm:spPr/>
    </dgm:pt>
    <dgm:pt modelId="{F8EA9F13-7F69-4FD0-A229-1037D4F4A510}" type="pres">
      <dgm:prSet presAssocID="{03BA5089-05C6-43E3-BEB3-43E3FBF30CC0}" presName="bgRect" presStyleLbl="bgShp" presStyleIdx="2" presStyleCnt="5"/>
      <dgm:spPr/>
    </dgm:pt>
    <dgm:pt modelId="{B008B8C6-2A1E-436C-9C42-D2621D3F77C0}" type="pres">
      <dgm:prSet presAssocID="{03BA5089-05C6-43E3-BEB3-43E3FBF30CC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inning Face with No Fill"/>
        </a:ext>
      </dgm:extLst>
    </dgm:pt>
    <dgm:pt modelId="{6FA879A2-01F0-4D0D-962A-2DDEE9411C48}" type="pres">
      <dgm:prSet presAssocID="{03BA5089-05C6-43E3-BEB3-43E3FBF30CC0}" presName="spaceRect" presStyleCnt="0"/>
      <dgm:spPr/>
    </dgm:pt>
    <dgm:pt modelId="{1FDC1F12-23A2-4BA8-82CE-6CE8F064C804}" type="pres">
      <dgm:prSet presAssocID="{03BA5089-05C6-43E3-BEB3-43E3FBF30CC0}" presName="parTx" presStyleLbl="revTx" presStyleIdx="2" presStyleCnt="5">
        <dgm:presLayoutVars>
          <dgm:chMax val="0"/>
          <dgm:chPref val="0"/>
        </dgm:presLayoutVars>
      </dgm:prSet>
      <dgm:spPr/>
    </dgm:pt>
    <dgm:pt modelId="{8FA5D325-108E-41D5-9513-701FDE710659}" type="pres">
      <dgm:prSet presAssocID="{55495668-B293-4C29-B8D6-240D4949DEEE}" presName="sibTrans" presStyleCnt="0"/>
      <dgm:spPr/>
    </dgm:pt>
    <dgm:pt modelId="{E82277A6-1DA9-4139-A57F-2794224C0EF8}" type="pres">
      <dgm:prSet presAssocID="{46A1FF86-92C3-46D6-9F90-4AD64ADD3A13}" presName="compNode" presStyleCnt="0"/>
      <dgm:spPr/>
    </dgm:pt>
    <dgm:pt modelId="{B41E4D67-D703-4C84-A484-32EA2E339146}" type="pres">
      <dgm:prSet presAssocID="{46A1FF86-92C3-46D6-9F90-4AD64ADD3A13}" presName="bgRect" presStyleLbl="bgShp" presStyleIdx="3" presStyleCnt="5"/>
      <dgm:spPr/>
    </dgm:pt>
    <dgm:pt modelId="{E4916963-F86A-495F-9079-18F91B7C8B51}" type="pres">
      <dgm:prSet presAssocID="{46A1FF86-92C3-46D6-9F90-4AD64ADD3A1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64F1CFE7-80D1-4D1E-8536-C9D09EB6BE1B}" type="pres">
      <dgm:prSet presAssocID="{46A1FF86-92C3-46D6-9F90-4AD64ADD3A13}" presName="spaceRect" presStyleCnt="0"/>
      <dgm:spPr/>
    </dgm:pt>
    <dgm:pt modelId="{9AC26706-F7D9-4931-A6E2-F37E76C2DB23}" type="pres">
      <dgm:prSet presAssocID="{46A1FF86-92C3-46D6-9F90-4AD64ADD3A13}" presName="parTx" presStyleLbl="revTx" presStyleIdx="3" presStyleCnt="5">
        <dgm:presLayoutVars>
          <dgm:chMax val="0"/>
          <dgm:chPref val="0"/>
        </dgm:presLayoutVars>
      </dgm:prSet>
      <dgm:spPr/>
    </dgm:pt>
    <dgm:pt modelId="{0C4B7528-E92F-4B79-8DCF-F3F82AE002C4}" type="pres">
      <dgm:prSet presAssocID="{3636C0E9-BDC2-4B3A-AEC3-588C2C423831}" presName="sibTrans" presStyleCnt="0"/>
      <dgm:spPr/>
    </dgm:pt>
    <dgm:pt modelId="{E1435D3D-7B5A-4EF2-96BF-7908C4987F7A}" type="pres">
      <dgm:prSet presAssocID="{D009EA3F-601C-4439-99EC-B890576EBBB4}" presName="compNode" presStyleCnt="0"/>
      <dgm:spPr/>
    </dgm:pt>
    <dgm:pt modelId="{21B4DB50-64CD-4C4A-8ECC-4D705165AAFC}" type="pres">
      <dgm:prSet presAssocID="{D009EA3F-601C-4439-99EC-B890576EBBB4}" presName="bgRect" presStyleLbl="bgShp" presStyleIdx="4" presStyleCnt="5"/>
      <dgm:spPr/>
    </dgm:pt>
    <dgm:pt modelId="{14C56721-B4A6-4C0D-9FED-BDF68B4E493C}" type="pres">
      <dgm:prSet presAssocID="{D009EA3F-601C-4439-99EC-B890576EBBB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1367457C-58CF-4953-8806-C160F321F30E}" type="pres">
      <dgm:prSet presAssocID="{D009EA3F-601C-4439-99EC-B890576EBBB4}" presName="spaceRect" presStyleCnt="0"/>
      <dgm:spPr/>
    </dgm:pt>
    <dgm:pt modelId="{B3745441-B162-410A-AD3C-916635EFC8D2}" type="pres">
      <dgm:prSet presAssocID="{D009EA3F-601C-4439-99EC-B890576EBBB4}" presName="parTx" presStyleLbl="revTx" presStyleIdx="4" presStyleCnt="5">
        <dgm:presLayoutVars>
          <dgm:chMax val="0"/>
          <dgm:chPref val="0"/>
        </dgm:presLayoutVars>
      </dgm:prSet>
      <dgm:spPr/>
    </dgm:pt>
  </dgm:ptLst>
  <dgm:cxnLst>
    <dgm:cxn modelId="{3D09D802-17CF-47EA-A107-8CF103C791D3}" type="presOf" srcId="{03BA5089-05C6-43E3-BEB3-43E3FBF30CC0}" destId="{1FDC1F12-23A2-4BA8-82CE-6CE8F064C804}" srcOrd="0" destOrd="0" presId="urn:microsoft.com/office/officeart/2018/2/layout/IconVerticalSolidList"/>
    <dgm:cxn modelId="{EE1C551C-6D1C-4296-95C3-C1B1AE5C77B0}" srcId="{0FE6C05B-0708-4FBE-9E46-3F709CE24A77}" destId="{03BA5089-05C6-43E3-BEB3-43E3FBF30CC0}" srcOrd="2" destOrd="0" parTransId="{7AB9A326-3377-4D62-AD82-A4CE6BE2E4D5}" sibTransId="{55495668-B293-4C29-B8D6-240D4949DEEE}"/>
    <dgm:cxn modelId="{33165E49-BAF4-415C-87AC-D938862AAA6F}" type="presOf" srcId="{9A7DDDAC-0E8E-43EB-A4D6-C0D5873E00C2}" destId="{339595F5-C6B2-4BA9-89D7-D62F4A4D1888}" srcOrd="0" destOrd="0" presId="urn:microsoft.com/office/officeart/2018/2/layout/IconVerticalSolidList"/>
    <dgm:cxn modelId="{8F6EFE72-75DF-4CA6-BD12-427C28E997C8}" srcId="{0FE6C05B-0708-4FBE-9E46-3F709CE24A77}" destId="{337506EB-9E8D-4A4C-AC3E-2F28FA1440BE}" srcOrd="0" destOrd="0" parTransId="{D5F91AD1-0DF0-4AA1-BDB5-2D528F870E3E}" sibTransId="{E5A96A70-A0FC-4CF3-9810-D56824D544F4}"/>
    <dgm:cxn modelId="{65E23E7B-03B4-4FC6-AE1C-F514BA02CC34}" srcId="{0FE6C05B-0708-4FBE-9E46-3F709CE24A77}" destId="{46A1FF86-92C3-46D6-9F90-4AD64ADD3A13}" srcOrd="3" destOrd="0" parTransId="{785CA7AF-49FF-4BED-A4A7-FDF879687733}" sibTransId="{3636C0E9-BDC2-4B3A-AEC3-588C2C423831}"/>
    <dgm:cxn modelId="{30DE0785-5FEA-4375-AAB3-9B3BA5B2BA53}" srcId="{0FE6C05B-0708-4FBE-9E46-3F709CE24A77}" destId="{D009EA3F-601C-4439-99EC-B890576EBBB4}" srcOrd="4" destOrd="0" parTransId="{F555E6CE-E96B-454C-A66F-B340D664926B}" sibTransId="{2B9DC443-1791-4837-B87C-C54CD8D3402A}"/>
    <dgm:cxn modelId="{3324449C-2227-4034-88A0-2035A6C960F3}" srcId="{0FE6C05B-0708-4FBE-9E46-3F709CE24A77}" destId="{9A7DDDAC-0E8E-43EB-A4D6-C0D5873E00C2}" srcOrd="1" destOrd="0" parTransId="{BCEF95B3-7ED4-4F9D-B8F3-779AFCFE1972}" sibTransId="{D786C465-DD5A-4242-82C7-F377701A02CE}"/>
    <dgm:cxn modelId="{99A306A1-5675-4018-8039-90F86BA0814D}" type="presOf" srcId="{46A1FF86-92C3-46D6-9F90-4AD64ADD3A13}" destId="{9AC26706-F7D9-4931-A6E2-F37E76C2DB23}" srcOrd="0" destOrd="0" presId="urn:microsoft.com/office/officeart/2018/2/layout/IconVerticalSolidList"/>
    <dgm:cxn modelId="{1C2DBDB2-45A7-48F5-A176-FDB6D6774110}" type="presOf" srcId="{D009EA3F-601C-4439-99EC-B890576EBBB4}" destId="{B3745441-B162-410A-AD3C-916635EFC8D2}" srcOrd="0" destOrd="0" presId="urn:microsoft.com/office/officeart/2018/2/layout/IconVerticalSolidList"/>
    <dgm:cxn modelId="{E28810C4-2699-4F62-B8EA-E9B6EC4E0BBB}" type="presOf" srcId="{337506EB-9E8D-4A4C-AC3E-2F28FA1440BE}" destId="{E60D629D-82AA-4C56-99C2-19F3876AA933}" srcOrd="0" destOrd="0" presId="urn:microsoft.com/office/officeart/2018/2/layout/IconVerticalSolidList"/>
    <dgm:cxn modelId="{1A25F7D9-AC6E-4AA1-83BE-18846191143D}" type="presOf" srcId="{0FE6C05B-0708-4FBE-9E46-3F709CE24A77}" destId="{9CAFAF86-EAB8-4711-85C3-9FA3A36BF1AE}" srcOrd="0" destOrd="0" presId="urn:microsoft.com/office/officeart/2018/2/layout/IconVerticalSolidList"/>
    <dgm:cxn modelId="{81EBA20A-F583-4FFD-92BA-BE9A50240C50}" type="presParOf" srcId="{9CAFAF86-EAB8-4711-85C3-9FA3A36BF1AE}" destId="{51F368E4-C6B4-43B9-B15C-F344CCF9DBBB}" srcOrd="0" destOrd="0" presId="urn:microsoft.com/office/officeart/2018/2/layout/IconVerticalSolidList"/>
    <dgm:cxn modelId="{25BD2A83-D85A-43F0-AB1D-7449EC4F7595}" type="presParOf" srcId="{51F368E4-C6B4-43B9-B15C-F344CCF9DBBB}" destId="{35951EBB-6374-40F4-896E-2638D3141EBA}" srcOrd="0" destOrd="0" presId="urn:microsoft.com/office/officeart/2018/2/layout/IconVerticalSolidList"/>
    <dgm:cxn modelId="{EC9E336B-0C89-4C49-BC24-40492DC168BA}" type="presParOf" srcId="{51F368E4-C6B4-43B9-B15C-F344CCF9DBBB}" destId="{225F3F47-1CC9-49E1-A9A1-43FA270C22D0}" srcOrd="1" destOrd="0" presId="urn:microsoft.com/office/officeart/2018/2/layout/IconVerticalSolidList"/>
    <dgm:cxn modelId="{CAC75E34-68BB-45F8-9BCA-D2AE7618AA79}" type="presParOf" srcId="{51F368E4-C6B4-43B9-B15C-F344CCF9DBBB}" destId="{B32F2A1C-C5FB-4A4F-B82A-40A4C50B87EC}" srcOrd="2" destOrd="0" presId="urn:microsoft.com/office/officeart/2018/2/layout/IconVerticalSolidList"/>
    <dgm:cxn modelId="{A2936EBE-929E-4356-A321-DE720893FD2A}" type="presParOf" srcId="{51F368E4-C6B4-43B9-B15C-F344CCF9DBBB}" destId="{E60D629D-82AA-4C56-99C2-19F3876AA933}" srcOrd="3" destOrd="0" presId="urn:microsoft.com/office/officeart/2018/2/layout/IconVerticalSolidList"/>
    <dgm:cxn modelId="{82962E46-C9AC-4D57-BB1E-371BF7A96033}" type="presParOf" srcId="{9CAFAF86-EAB8-4711-85C3-9FA3A36BF1AE}" destId="{C4B2AD47-2599-4194-A760-B19864319C0E}" srcOrd="1" destOrd="0" presId="urn:microsoft.com/office/officeart/2018/2/layout/IconVerticalSolidList"/>
    <dgm:cxn modelId="{112C6239-90C2-4AE6-947E-A34A0F49F136}" type="presParOf" srcId="{9CAFAF86-EAB8-4711-85C3-9FA3A36BF1AE}" destId="{FEA14A6F-C94E-4136-BBBF-D31917623EE7}" srcOrd="2" destOrd="0" presId="urn:microsoft.com/office/officeart/2018/2/layout/IconVerticalSolidList"/>
    <dgm:cxn modelId="{D81CA402-45F7-4E55-B9B2-FFA838AD6ACC}" type="presParOf" srcId="{FEA14A6F-C94E-4136-BBBF-D31917623EE7}" destId="{37D4CF43-2A7B-4DEF-A23A-B36618A09D8B}" srcOrd="0" destOrd="0" presId="urn:microsoft.com/office/officeart/2018/2/layout/IconVerticalSolidList"/>
    <dgm:cxn modelId="{9A84F152-8D9B-4A98-B740-6BA632F980C3}" type="presParOf" srcId="{FEA14A6F-C94E-4136-BBBF-D31917623EE7}" destId="{90243757-9932-4D27-824A-DFF86B9C7B0A}" srcOrd="1" destOrd="0" presId="urn:microsoft.com/office/officeart/2018/2/layout/IconVerticalSolidList"/>
    <dgm:cxn modelId="{2DF3AA95-C899-47F1-B968-7657793A4AE0}" type="presParOf" srcId="{FEA14A6F-C94E-4136-BBBF-D31917623EE7}" destId="{0CB2513D-6644-48EC-A2B5-49FBAFF5CAD6}" srcOrd="2" destOrd="0" presId="urn:microsoft.com/office/officeart/2018/2/layout/IconVerticalSolidList"/>
    <dgm:cxn modelId="{D7D795FA-857C-455E-9F84-7375F858F143}" type="presParOf" srcId="{FEA14A6F-C94E-4136-BBBF-D31917623EE7}" destId="{339595F5-C6B2-4BA9-89D7-D62F4A4D1888}" srcOrd="3" destOrd="0" presId="urn:microsoft.com/office/officeart/2018/2/layout/IconVerticalSolidList"/>
    <dgm:cxn modelId="{DC259115-D3AE-46F3-B904-744A49FDC588}" type="presParOf" srcId="{9CAFAF86-EAB8-4711-85C3-9FA3A36BF1AE}" destId="{1C00AC40-80FA-4BA5-9BF6-BE5381CB6EF0}" srcOrd="3" destOrd="0" presId="urn:microsoft.com/office/officeart/2018/2/layout/IconVerticalSolidList"/>
    <dgm:cxn modelId="{0A32245E-6C96-4D18-A803-69EFBA0FC7DC}" type="presParOf" srcId="{9CAFAF86-EAB8-4711-85C3-9FA3A36BF1AE}" destId="{2D211BA0-5739-4470-92C7-1E51696BCB26}" srcOrd="4" destOrd="0" presId="urn:microsoft.com/office/officeart/2018/2/layout/IconVerticalSolidList"/>
    <dgm:cxn modelId="{84A1397D-DA59-4573-9A7D-A70B36633402}" type="presParOf" srcId="{2D211BA0-5739-4470-92C7-1E51696BCB26}" destId="{F8EA9F13-7F69-4FD0-A229-1037D4F4A510}" srcOrd="0" destOrd="0" presId="urn:microsoft.com/office/officeart/2018/2/layout/IconVerticalSolidList"/>
    <dgm:cxn modelId="{9E5117C3-3FB0-4589-AC3D-AA79AC711AF6}" type="presParOf" srcId="{2D211BA0-5739-4470-92C7-1E51696BCB26}" destId="{B008B8C6-2A1E-436C-9C42-D2621D3F77C0}" srcOrd="1" destOrd="0" presId="urn:microsoft.com/office/officeart/2018/2/layout/IconVerticalSolidList"/>
    <dgm:cxn modelId="{8542C436-E143-4739-9021-19DDAF61E5DE}" type="presParOf" srcId="{2D211BA0-5739-4470-92C7-1E51696BCB26}" destId="{6FA879A2-01F0-4D0D-962A-2DDEE9411C48}" srcOrd="2" destOrd="0" presId="urn:microsoft.com/office/officeart/2018/2/layout/IconVerticalSolidList"/>
    <dgm:cxn modelId="{29F2BE79-2441-47EC-A2F7-98788546A603}" type="presParOf" srcId="{2D211BA0-5739-4470-92C7-1E51696BCB26}" destId="{1FDC1F12-23A2-4BA8-82CE-6CE8F064C804}" srcOrd="3" destOrd="0" presId="urn:microsoft.com/office/officeart/2018/2/layout/IconVerticalSolidList"/>
    <dgm:cxn modelId="{CF1D7E83-234C-4CAC-8933-A5C150FA3ED1}" type="presParOf" srcId="{9CAFAF86-EAB8-4711-85C3-9FA3A36BF1AE}" destId="{8FA5D325-108E-41D5-9513-701FDE710659}" srcOrd="5" destOrd="0" presId="urn:microsoft.com/office/officeart/2018/2/layout/IconVerticalSolidList"/>
    <dgm:cxn modelId="{A99B8226-F9FB-4204-8B11-818E63ED689B}" type="presParOf" srcId="{9CAFAF86-EAB8-4711-85C3-9FA3A36BF1AE}" destId="{E82277A6-1DA9-4139-A57F-2794224C0EF8}" srcOrd="6" destOrd="0" presId="urn:microsoft.com/office/officeart/2018/2/layout/IconVerticalSolidList"/>
    <dgm:cxn modelId="{4F9B265E-0712-40F9-A70B-7683BC16B6CD}" type="presParOf" srcId="{E82277A6-1DA9-4139-A57F-2794224C0EF8}" destId="{B41E4D67-D703-4C84-A484-32EA2E339146}" srcOrd="0" destOrd="0" presId="urn:microsoft.com/office/officeart/2018/2/layout/IconVerticalSolidList"/>
    <dgm:cxn modelId="{9EDB92FC-EB40-4C95-AE65-43AA743EDC08}" type="presParOf" srcId="{E82277A6-1DA9-4139-A57F-2794224C0EF8}" destId="{E4916963-F86A-495F-9079-18F91B7C8B51}" srcOrd="1" destOrd="0" presId="urn:microsoft.com/office/officeart/2018/2/layout/IconVerticalSolidList"/>
    <dgm:cxn modelId="{CA21138D-0314-42F4-808B-496C440B1FE3}" type="presParOf" srcId="{E82277A6-1DA9-4139-A57F-2794224C0EF8}" destId="{64F1CFE7-80D1-4D1E-8536-C9D09EB6BE1B}" srcOrd="2" destOrd="0" presId="urn:microsoft.com/office/officeart/2018/2/layout/IconVerticalSolidList"/>
    <dgm:cxn modelId="{36C79C52-4B35-4C48-AACE-2574AE2FEFAA}" type="presParOf" srcId="{E82277A6-1DA9-4139-A57F-2794224C0EF8}" destId="{9AC26706-F7D9-4931-A6E2-F37E76C2DB23}" srcOrd="3" destOrd="0" presId="urn:microsoft.com/office/officeart/2018/2/layout/IconVerticalSolidList"/>
    <dgm:cxn modelId="{9E6899E4-5075-4199-9F6C-6D96DA6354C7}" type="presParOf" srcId="{9CAFAF86-EAB8-4711-85C3-9FA3A36BF1AE}" destId="{0C4B7528-E92F-4B79-8DCF-F3F82AE002C4}" srcOrd="7" destOrd="0" presId="urn:microsoft.com/office/officeart/2018/2/layout/IconVerticalSolidList"/>
    <dgm:cxn modelId="{5C0E4B69-F6B0-4DB5-8C2C-CA86F3C7BE87}" type="presParOf" srcId="{9CAFAF86-EAB8-4711-85C3-9FA3A36BF1AE}" destId="{E1435D3D-7B5A-4EF2-96BF-7908C4987F7A}" srcOrd="8" destOrd="0" presId="urn:microsoft.com/office/officeart/2018/2/layout/IconVerticalSolidList"/>
    <dgm:cxn modelId="{B6BBF23C-DFE1-4189-8B0D-D618DEAB1FC8}" type="presParOf" srcId="{E1435D3D-7B5A-4EF2-96BF-7908C4987F7A}" destId="{21B4DB50-64CD-4C4A-8ECC-4D705165AAFC}" srcOrd="0" destOrd="0" presId="urn:microsoft.com/office/officeart/2018/2/layout/IconVerticalSolidList"/>
    <dgm:cxn modelId="{946C944A-2889-4CBD-BB07-5AAFFEA6BA1D}" type="presParOf" srcId="{E1435D3D-7B5A-4EF2-96BF-7908C4987F7A}" destId="{14C56721-B4A6-4C0D-9FED-BDF68B4E493C}" srcOrd="1" destOrd="0" presId="urn:microsoft.com/office/officeart/2018/2/layout/IconVerticalSolidList"/>
    <dgm:cxn modelId="{E77E39D9-004A-45F6-B0E8-23EEEB6F8D0D}" type="presParOf" srcId="{E1435D3D-7B5A-4EF2-96BF-7908C4987F7A}" destId="{1367457C-58CF-4953-8806-C160F321F30E}" srcOrd="2" destOrd="0" presId="urn:microsoft.com/office/officeart/2018/2/layout/IconVerticalSolidList"/>
    <dgm:cxn modelId="{565C4318-B2A1-4173-AF45-643FC6E5F338}" type="presParOf" srcId="{E1435D3D-7B5A-4EF2-96BF-7908C4987F7A}" destId="{B3745441-B162-410A-AD3C-916635EFC8D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C54318-FD82-4E05-A2FF-624DCDF1E471}" type="doc">
      <dgm:prSet loTypeId="urn:microsoft.com/office/officeart/2009/3/layout/StepUpProcess" loCatId="list" qsTypeId="urn:microsoft.com/office/officeart/2005/8/quickstyle/simple1" qsCatId="simple" csTypeId="urn:microsoft.com/office/officeart/2005/8/colors/accent6_2" csCatId="accent6"/>
      <dgm:spPr/>
      <dgm:t>
        <a:bodyPr/>
        <a:lstStyle/>
        <a:p>
          <a:endParaRPr lang="en-US"/>
        </a:p>
      </dgm:t>
    </dgm:pt>
    <dgm:pt modelId="{1E0D6C51-30F1-4F86-A525-FBD2D2E1B5D7}">
      <dgm:prSet custT="1"/>
      <dgm:spPr/>
      <dgm:t>
        <a:bodyPr/>
        <a:lstStyle/>
        <a:p>
          <a:r>
            <a:rPr lang="en-US" sz="1200" b="0" i="0">
              <a:latin typeface="Times New Roman" panose="02020603050405020304" pitchFamily="18" charset="0"/>
              <a:cs typeface="Times New Roman" panose="02020603050405020304" pitchFamily="18" charset="0"/>
            </a:rPr>
            <a:t>The cleaned text data is tokenized, meaning it is split into a list of words, which is a necessary step for Word2Vec training.</a:t>
          </a:r>
          <a:endParaRPr lang="en-US" sz="1200" dirty="0">
            <a:latin typeface="Times New Roman" panose="02020603050405020304" pitchFamily="18" charset="0"/>
            <a:cs typeface="Times New Roman" panose="02020603050405020304" pitchFamily="18" charset="0"/>
          </a:endParaRPr>
        </a:p>
      </dgm:t>
    </dgm:pt>
    <dgm:pt modelId="{9F2D58D1-35BE-437A-8CCE-4EBF3265D5A3}" type="parTrans" cxnId="{A2DBEF15-E74F-481F-BDD2-2CE1D88A6BF0}">
      <dgm:prSet/>
      <dgm:spPr/>
      <dgm:t>
        <a:bodyPr/>
        <a:lstStyle/>
        <a:p>
          <a:endParaRPr lang="en-US" sz="1200">
            <a:latin typeface="Times New Roman" panose="02020603050405020304" pitchFamily="18" charset="0"/>
            <a:cs typeface="Times New Roman" panose="02020603050405020304" pitchFamily="18" charset="0"/>
          </a:endParaRPr>
        </a:p>
      </dgm:t>
    </dgm:pt>
    <dgm:pt modelId="{B2D912D6-2BD1-4ECC-836F-AD0B464A18E5}" type="sibTrans" cxnId="{A2DBEF15-E74F-481F-BDD2-2CE1D88A6BF0}">
      <dgm:prSet/>
      <dgm:spPr/>
      <dgm:t>
        <a:bodyPr/>
        <a:lstStyle/>
        <a:p>
          <a:endParaRPr lang="en-US" sz="1200">
            <a:latin typeface="Times New Roman" panose="02020603050405020304" pitchFamily="18" charset="0"/>
            <a:cs typeface="Times New Roman" panose="02020603050405020304" pitchFamily="18" charset="0"/>
          </a:endParaRPr>
        </a:p>
      </dgm:t>
    </dgm:pt>
    <dgm:pt modelId="{6FA5683A-ABD8-4EFB-9534-4734A2021DFD}">
      <dgm:prSet custT="1"/>
      <dgm:spPr/>
      <dgm:t>
        <a:bodyPr/>
        <a:lstStyle/>
        <a:p>
          <a:r>
            <a:rPr lang="en-US" sz="1200" b="0" i="0">
              <a:latin typeface="Times New Roman" panose="02020603050405020304" pitchFamily="18" charset="0"/>
              <a:cs typeface="Times New Roman" panose="02020603050405020304" pitchFamily="18" charset="0"/>
            </a:rPr>
            <a:t>The code generates bigrams and trigrams (combinations of two and three words that frequently occur together) to preserve the context that might be lost when looking at single words.</a:t>
          </a:r>
          <a:endParaRPr lang="en-US" sz="1200">
            <a:latin typeface="Times New Roman" panose="02020603050405020304" pitchFamily="18" charset="0"/>
            <a:cs typeface="Times New Roman" panose="02020603050405020304" pitchFamily="18" charset="0"/>
          </a:endParaRPr>
        </a:p>
      </dgm:t>
    </dgm:pt>
    <dgm:pt modelId="{D3DC4EB2-740E-4771-86F7-987B0A5EF976}" type="parTrans" cxnId="{D64AB994-09C2-4B33-8CA8-82F79354D7F9}">
      <dgm:prSet/>
      <dgm:spPr/>
      <dgm:t>
        <a:bodyPr/>
        <a:lstStyle/>
        <a:p>
          <a:endParaRPr lang="en-US" sz="1200">
            <a:latin typeface="Times New Roman" panose="02020603050405020304" pitchFamily="18" charset="0"/>
            <a:cs typeface="Times New Roman" panose="02020603050405020304" pitchFamily="18" charset="0"/>
          </a:endParaRPr>
        </a:p>
      </dgm:t>
    </dgm:pt>
    <dgm:pt modelId="{10A04618-B26E-40DC-A40B-1F0ACC381D4C}" type="sibTrans" cxnId="{D64AB994-09C2-4B33-8CA8-82F79354D7F9}">
      <dgm:prSet/>
      <dgm:spPr/>
      <dgm:t>
        <a:bodyPr/>
        <a:lstStyle/>
        <a:p>
          <a:endParaRPr lang="en-US" sz="1200">
            <a:latin typeface="Times New Roman" panose="02020603050405020304" pitchFamily="18" charset="0"/>
            <a:cs typeface="Times New Roman" panose="02020603050405020304" pitchFamily="18" charset="0"/>
          </a:endParaRPr>
        </a:p>
      </dgm:t>
    </dgm:pt>
    <dgm:pt modelId="{16E99A55-1992-45BA-9E3F-A06E0EC8B0DF}">
      <dgm:prSet custT="1"/>
      <dgm:spPr/>
      <dgm:t>
        <a:bodyPr/>
        <a:lstStyle/>
        <a:p>
          <a:r>
            <a:rPr lang="en-US" sz="1200" b="0" i="0">
              <a:latin typeface="Times New Roman" panose="02020603050405020304" pitchFamily="18" charset="0"/>
              <a:cs typeface="Times New Roman" panose="02020603050405020304" pitchFamily="18" charset="0"/>
            </a:rPr>
            <a:t>The Word2Vec model is trained with the specified parameters, using the preprocessed text data that includes bigrams and trigrams. This creates embeddings for each word/phrase.</a:t>
          </a:r>
          <a:endParaRPr lang="en-US" sz="1200" dirty="0">
            <a:latin typeface="Times New Roman" panose="02020603050405020304" pitchFamily="18" charset="0"/>
            <a:cs typeface="Times New Roman" panose="02020603050405020304" pitchFamily="18" charset="0"/>
          </a:endParaRPr>
        </a:p>
      </dgm:t>
    </dgm:pt>
    <dgm:pt modelId="{BDF0E856-E887-435B-9290-425D49AD06A3}" type="parTrans" cxnId="{59FA4B2D-09F7-45CE-86FF-B0BF877C589B}">
      <dgm:prSet/>
      <dgm:spPr/>
      <dgm:t>
        <a:bodyPr/>
        <a:lstStyle/>
        <a:p>
          <a:endParaRPr lang="en-US" sz="1200">
            <a:latin typeface="Times New Roman" panose="02020603050405020304" pitchFamily="18" charset="0"/>
            <a:cs typeface="Times New Roman" panose="02020603050405020304" pitchFamily="18" charset="0"/>
          </a:endParaRPr>
        </a:p>
      </dgm:t>
    </dgm:pt>
    <dgm:pt modelId="{634C9E52-A141-4C70-A98A-F7CEE4910FF0}" type="sibTrans" cxnId="{59FA4B2D-09F7-45CE-86FF-B0BF877C589B}">
      <dgm:prSet/>
      <dgm:spPr/>
      <dgm:t>
        <a:bodyPr/>
        <a:lstStyle/>
        <a:p>
          <a:endParaRPr lang="en-US" sz="1200">
            <a:latin typeface="Times New Roman" panose="02020603050405020304" pitchFamily="18" charset="0"/>
            <a:cs typeface="Times New Roman" panose="02020603050405020304" pitchFamily="18" charset="0"/>
          </a:endParaRPr>
        </a:p>
      </dgm:t>
    </dgm:pt>
    <dgm:pt modelId="{94149F53-3946-47E7-8521-FD8C88AA6774}">
      <dgm:prSet custT="1"/>
      <dgm:spPr/>
      <dgm:t>
        <a:bodyPr/>
        <a:lstStyle/>
        <a:p>
          <a:r>
            <a:rPr lang="en-US" sz="1200" b="0" i="0" dirty="0">
              <a:latin typeface="Times New Roman" panose="02020603050405020304" pitchFamily="18" charset="0"/>
              <a:cs typeface="Times New Roman" panose="02020603050405020304" pitchFamily="18" charset="0"/>
            </a:rPr>
            <a:t>K-means is used to cluster the standardized word vectors. A function calculate_distortion computes the K-means inertia for different numbers of clusters (k), which is a measure of how internally coherent the clusters are.</a:t>
          </a:r>
          <a:endParaRPr lang="en-US" sz="1200" dirty="0">
            <a:latin typeface="Times New Roman" panose="02020603050405020304" pitchFamily="18" charset="0"/>
            <a:cs typeface="Times New Roman" panose="02020603050405020304" pitchFamily="18" charset="0"/>
          </a:endParaRPr>
        </a:p>
      </dgm:t>
    </dgm:pt>
    <dgm:pt modelId="{D3D1187F-9039-4B52-AE32-8C788C4D1B89}" type="parTrans" cxnId="{675D4AAF-4398-417D-965C-D927630EBB41}">
      <dgm:prSet/>
      <dgm:spPr/>
      <dgm:t>
        <a:bodyPr/>
        <a:lstStyle/>
        <a:p>
          <a:endParaRPr lang="en-US" sz="1200">
            <a:latin typeface="Times New Roman" panose="02020603050405020304" pitchFamily="18" charset="0"/>
            <a:cs typeface="Times New Roman" panose="02020603050405020304" pitchFamily="18" charset="0"/>
          </a:endParaRPr>
        </a:p>
      </dgm:t>
    </dgm:pt>
    <dgm:pt modelId="{390D1C80-186D-43FE-9EFD-77A6510CFBBB}" type="sibTrans" cxnId="{675D4AAF-4398-417D-965C-D927630EBB41}">
      <dgm:prSet/>
      <dgm:spPr/>
      <dgm:t>
        <a:bodyPr/>
        <a:lstStyle/>
        <a:p>
          <a:endParaRPr lang="en-US" sz="1200">
            <a:latin typeface="Times New Roman" panose="02020603050405020304" pitchFamily="18" charset="0"/>
            <a:cs typeface="Times New Roman" panose="02020603050405020304" pitchFamily="18" charset="0"/>
          </a:endParaRPr>
        </a:p>
      </dgm:t>
    </dgm:pt>
    <dgm:pt modelId="{6C4A7E66-FEED-4AE0-9766-A296C9668DDF}">
      <dgm:prSet custT="1"/>
      <dgm:spPr/>
      <dgm:t>
        <a:bodyPr/>
        <a:lstStyle/>
        <a:p>
          <a:r>
            <a:rPr lang="en-US" sz="1200" b="0" i="0">
              <a:latin typeface="Times New Roman" panose="02020603050405020304" pitchFamily="18" charset="0"/>
              <a:cs typeface="Times New Roman" panose="02020603050405020304" pitchFamily="18" charset="0"/>
            </a:rPr>
            <a:t>The elbow method is used to determine the optimal number of clusters by plotting the distortion scores (inertia) against the number of clusters.</a:t>
          </a:r>
          <a:endParaRPr lang="en-US" sz="1200">
            <a:latin typeface="Times New Roman" panose="02020603050405020304" pitchFamily="18" charset="0"/>
            <a:cs typeface="Times New Roman" panose="02020603050405020304" pitchFamily="18" charset="0"/>
          </a:endParaRPr>
        </a:p>
      </dgm:t>
    </dgm:pt>
    <dgm:pt modelId="{CC917755-4C29-41E5-89EA-1A673BD8B60C}" type="parTrans" cxnId="{0ACBF02D-EB52-41B7-A5F8-9DA36B7FEB4D}">
      <dgm:prSet/>
      <dgm:spPr/>
      <dgm:t>
        <a:bodyPr/>
        <a:lstStyle/>
        <a:p>
          <a:endParaRPr lang="en-US" sz="1200">
            <a:latin typeface="Times New Roman" panose="02020603050405020304" pitchFamily="18" charset="0"/>
            <a:cs typeface="Times New Roman" panose="02020603050405020304" pitchFamily="18" charset="0"/>
          </a:endParaRPr>
        </a:p>
      </dgm:t>
    </dgm:pt>
    <dgm:pt modelId="{58E12177-5E77-4535-A5AA-D2270990C1ED}" type="sibTrans" cxnId="{0ACBF02D-EB52-41B7-A5F8-9DA36B7FEB4D}">
      <dgm:prSet/>
      <dgm:spPr/>
      <dgm:t>
        <a:bodyPr/>
        <a:lstStyle/>
        <a:p>
          <a:endParaRPr lang="en-US" sz="1200">
            <a:latin typeface="Times New Roman" panose="02020603050405020304" pitchFamily="18" charset="0"/>
            <a:cs typeface="Times New Roman" panose="02020603050405020304" pitchFamily="18" charset="0"/>
          </a:endParaRPr>
        </a:p>
      </dgm:t>
    </dgm:pt>
    <dgm:pt modelId="{C9B83F71-D5E4-4A1B-A895-68CB0DB1B8E8}">
      <dgm:prSet custT="1"/>
      <dgm:spPr/>
      <dgm:t>
        <a:bodyPr/>
        <a:lstStyle/>
        <a:p>
          <a:r>
            <a:rPr lang="en-US" sz="1200" b="0" i="0">
              <a:latin typeface="Times New Roman" panose="02020603050405020304" pitchFamily="18" charset="0"/>
              <a:cs typeface="Times New Roman" panose="02020603050405020304" pitchFamily="18" charset="0"/>
            </a:rPr>
            <a:t>The 'elbow' point in the plot is where the rate of decrease sharply changes, indicating a good balance between the number of clusters and the within-cluster sum of squares (inertia).</a:t>
          </a:r>
          <a:endParaRPr lang="en-US" sz="1200">
            <a:latin typeface="Times New Roman" panose="02020603050405020304" pitchFamily="18" charset="0"/>
            <a:cs typeface="Times New Roman" panose="02020603050405020304" pitchFamily="18" charset="0"/>
          </a:endParaRPr>
        </a:p>
      </dgm:t>
    </dgm:pt>
    <dgm:pt modelId="{8709D801-EE7F-4382-98D5-B9428F9D7FD9}" type="parTrans" cxnId="{472F7ADC-AF74-494A-BC3A-07DD69D06666}">
      <dgm:prSet/>
      <dgm:spPr/>
      <dgm:t>
        <a:bodyPr/>
        <a:lstStyle/>
        <a:p>
          <a:endParaRPr lang="en-US" sz="1200">
            <a:latin typeface="Times New Roman" panose="02020603050405020304" pitchFamily="18" charset="0"/>
            <a:cs typeface="Times New Roman" panose="02020603050405020304" pitchFamily="18" charset="0"/>
          </a:endParaRPr>
        </a:p>
      </dgm:t>
    </dgm:pt>
    <dgm:pt modelId="{3C506A9E-B6FA-4802-875B-D06601C25C54}" type="sibTrans" cxnId="{472F7ADC-AF74-494A-BC3A-07DD69D06666}">
      <dgm:prSet/>
      <dgm:spPr/>
      <dgm:t>
        <a:bodyPr/>
        <a:lstStyle/>
        <a:p>
          <a:endParaRPr lang="en-US" sz="1200">
            <a:latin typeface="Times New Roman" panose="02020603050405020304" pitchFamily="18" charset="0"/>
            <a:cs typeface="Times New Roman" panose="02020603050405020304" pitchFamily="18" charset="0"/>
          </a:endParaRPr>
        </a:p>
      </dgm:t>
    </dgm:pt>
    <dgm:pt modelId="{9D57139E-A6D7-49B7-9B79-1449925B5B7D}">
      <dgm:prSet custT="1"/>
      <dgm:spPr/>
      <dgm:t>
        <a:bodyPr/>
        <a:lstStyle/>
        <a:p>
          <a:r>
            <a:rPr lang="en-US" sz="1200" b="0" i="0">
              <a:latin typeface="Times New Roman" panose="02020603050405020304" pitchFamily="18" charset="0"/>
              <a:cs typeface="Times New Roman" panose="02020603050405020304" pitchFamily="18" charset="0"/>
            </a:rPr>
            <a:t>The cluster centers are then visualized in a 2D scatter plot, and each word is assigned to its closest cluster.</a:t>
          </a:r>
          <a:endParaRPr lang="en-US" sz="1200">
            <a:latin typeface="Times New Roman" panose="02020603050405020304" pitchFamily="18" charset="0"/>
            <a:cs typeface="Times New Roman" panose="02020603050405020304" pitchFamily="18" charset="0"/>
          </a:endParaRPr>
        </a:p>
      </dgm:t>
    </dgm:pt>
    <dgm:pt modelId="{AF25FB3A-58BB-4172-8699-E7B16DD88066}" type="parTrans" cxnId="{8FB46478-C694-4252-B425-62BF1847C03D}">
      <dgm:prSet/>
      <dgm:spPr/>
      <dgm:t>
        <a:bodyPr/>
        <a:lstStyle/>
        <a:p>
          <a:endParaRPr lang="en-US" sz="1200">
            <a:latin typeface="Times New Roman" panose="02020603050405020304" pitchFamily="18" charset="0"/>
            <a:cs typeface="Times New Roman" panose="02020603050405020304" pitchFamily="18" charset="0"/>
          </a:endParaRPr>
        </a:p>
      </dgm:t>
    </dgm:pt>
    <dgm:pt modelId="{09A15049-59A0-4B54-9A7C-541314CC2A5E}" type="sibTrans" cxnId="{8FB46478-C694-4252-B425-62BF1847C03D}">
      <dgm:prSet/>
      <dgm:spPr/>
      <dgm:t>
        <a:bodyPr/>
        <a:lstStyle/>
        <a:p>
          <a:endParaRPr lang="en-US" sz="1200">
            <a:latin typeface="Times New Roman" panose="02020603050405020304" pitchFamily="18" charset="0"/>
            <a:cs typeface="Times New Roman" panose="02020603050405020304" pitchFamily="18" charset="0"/>
          </a:endParaRPr>
        </a:p>
      </dgm:t>
    </dgm:pt>
    <dgm:pt modelId="{6241C5DC-3FCA-4C93-8447-DD17611D6FE2}">
      <dgm:prSet custT="1"/>
      <dgm:spPr/>
      <dgm:t>
        <a:bodyPr/>
        <a:lstStyle/>
        <a:p>
          <a:r>
            <a:rPr lang="en-US" sz="1200" b="0" i="0">
              <a:latin typeface="Times New Roman" panose="02020603050405020304" pitchFamily="18" charset="0"/>
              <a:cs typeface="Times New Roman" panose="02020603050405020304" pitchFamily="18" charset="0"/>
            </a:rPr>
            <a:t>The plots show how well the data can be separated into clusters, and the top terms in each cluster can provide insights into common themes or topics in the text data.</a:t>
          </a:r>
          <a:endParaRPr lang="en-US" sz="1200">
            <a:latin typeface="Times New Roman" panose="02020603050405020304" pitchFamily="18" charset="0"/>
            <a:cs typeface="Times New Roman" panose="02020603050405020304" pitchFamily="18" charset="0"/>
          </a:endParaRPr>
        </a:p>
      </dgm:t>
    </dgm:pt>
    <dgm:pt modelId="{FDC70B39-1C8F-459B-A6AE-88793C43E638}" type="parTrans" cxnId="{E3CA593F-638A-4565-B5C3-20CFDC031872}">
      <dgm:prSet/>
      <dgm:spPr/>
      <dgm:t>
        <a:bodyPr/>
        <a:lstStyle/>
        <a:p>
          <a:endParaRPr lang="en-US" sz="1200">
            <a:latin typeface="Times New Roman" panose="02020603050405020304" pitchFamily="18" charset="0"/>
            <a:cs typeface="Times New Roman" panose="02020603050405020304" pitchFamily="18" charset="0"/>
          </a:endParaRPr>
        </a:p>
      </dgm:t>
    </dgm:pt>
    <dgm:pt modelId="{C871DA67-D95B-42A1-9646-51F65946654F}" type="sibTrans" cxnId="{E3CA593F-638A-4565-B5C3-20CFDC031872}">
      <dgm:prSet/>
      <dgm:spPr/>
      <dgm:t>
        <a:bodyPr/>
        <a:lstStyle/>
        <a:p>
          <a:endParaRPr lang="en-US" sz="1200">
            <a:latin typeface="Times New Roman" panose="02020603050405020304" pitchFamily="18" charset="0"/>
            <a:cs typeface="Times New Roman" panose="02020603050405020304" pitchFamily="18" charset="0"/>
          </a:endParaRPr>
        </a:p>
      </dgm:t>
    </dgm:pt>
    <dgm:pt modelId="{C643AF6D-98BE-4D40-8697-2A77E5BCD889}" type="pres">
      <dgm:prSet presAssocID="{E3C54318-FD82-4E05-A2FF-624DCDF1E471}" presName="rootnode" presStyleCnt="0">
        <dgm:presLayoutVars>
          <dgm:chMax/>
          <dgm:chPref/>
          <dgm:dir/>
          <dgm:animLvl val="lvl"/>
        </dgm:presLayoutVars>
      </dgm:prSet>
      <dgm:spPr/>
    </dgm:pt>
    <dgm:pt modelId="{3A151F18-7302-DF41-8EF6-1960CEA549B3}" type="pres">
      <dgm:prSet presAssocID="{1E0D6C51-30F1-4F86-A525-FBD2D2E1B5D7}" presName="composite" presStyleCnt="0"/>
      <dgm:spPr/>
    </dgm:pt>
    <dgm:pt modelId="{D19E92ED-19C0-6047-AC06-8F8454C75B82}" type="pres">
      <dgm:prSet presAssocID="{1E0D6C51-30F1-4F86-A525-FBD2D2E1B5D7}" presName="LShape" presStyleLbl="alignNode1" presStyleIdx="0" presStyleCnt="15"/>
      <dgm:spPr/>
    </dgm:pt>
    <dgm:pt modelId="{AA2C4396-59EA-274F-95AB-ECB4E62A3833}" type="pres">
      <dgm:prSet presAssocID="{1E0D6C51-30F1-4F86-A525-FBD2D2E1B5D7}" presName="ParentText" presStyleLbl="revTx" presStyleIdx="0" presStyleCnt="8">
        <dgm:presLayoutVars>
          <dgm:chMax val="0"/>
          <dgm:chPref val="0"/>
          <dgm:bulletEnabled val="1"/>
        </dgm:presLayoutVars>
      </dgm:prSet>
      <dgm:spPr/>
    </dgm:pt>
    <dgm:pt modelId="{2D2231B7-6BEC-1245-9BBC-2011E50ABCF1}" type="pres">
      <dgm:prSet presAssocID="{1E0D6C51-30F1-4F86-A525-FBD2D2E1B5D7}" presName="Triangle" presStyleLbl="alignNode1" presStyleIdx="1" presStyleCnt="15"/>
      <dgm:spPr/>
    </dgm:pt>
    <dgm:pt modelId="{C280784F-C5D3-D94A-90E8-CC3CC1487AD5}" type="pres">
      <dgm:prSet presAssocID="{B2D912D6-2BD1-4ECC-836F-AD0B464A18E5}" presName="sibTrans" presStyleCnt="0"/>
      <dgm:spPr/>
    </dgm:pt>
    <dgm:pt modelId="{50755D56-5616-3A4A-9A04-D6D2D9F819C4}" type="pres">
      <dgm:prSet presAssocID="{B2D912D6-2BD1-4ECC-836F-AD0B464A18E5}" presName="space" presStyleCnt="0"/>
      <dgm:spPr/>
    </dgm:pt>
    <dgm:pt modelId="{6A312255-F0E2-8142-A44F-92B83081BFA4}" type="pres">
      <dgm:prSet presAssocID="{6FA5683A-ABD8-4EFB-9534-4734A2021DFD}" presName="composite" presStyleCnt="0"/>
      <dgm:spPr/>
    </dgm:pt>
    <dgm:pt modelId="{A84EBBF8-0D9D-9C4A-9C6B-325029177FCE}" type="pres">
      <dgm:prSet presAssocID="{6FA5683A-ABD8-4EFB-9534-4734A2021DFD}" presName="LShape" presStyleLbl="alignNode1" presStyleIdx="2" presStyleCnt="15"/>
      <dgm:spPr/>
    </dgm:pt>
    <dgm:pt modelId="{08380F20-03F9-F44C-AA9F-4C358B54A309}" type="pres">
      <dgm:prSet presAssocID="{6FA5683A-ABD8-4EFB-9534-4734A2021DFD}" presName="ParentText" presStyleLbl="revTx" presStyleIdx="1" presStyleCnt="8">
        <dgm:presLayoutVars>
          <dgm:chMax val="0"/>
          <dgm:chPref val="0"/>
          <dgm:bulletEnabled val="1"/>
        </dgm:presLayoutVars>
      </dgm:prSet>
      <dgm:spPr/>
    </dgm:pt>
    <dgm:pt modelId="{071BAFE1-A927-8B40-BC1B-9B7BE16D4455}" type="pres">
      <dgm:prSet presAssocID="{6FA5683A-ABD8-4EFB-9534-4734A2021DFD}" presName="Triangle" presStyleLbl="alignNode1" presStyleIdx="3" presStyleCnt="15"/>
      <dgm:spPr/>
    </dgm:pt>
    <dgm:pt modelId="{FA014730-944D-6543-8753-113D9F7BCD5D}" type="pres">
      <dgm:prSet presAssocID="{10A04618-B26E-40DC-A40B-1F0ACC381D4C}" presName="sibTrans" presStyleCnt="0"/>
      <dgm:spPr/>
    </dgm:pt>
    <dgm:pt modelId="{93128F55-7FA0-5C45-9160-59E69A4AEE15}" type="pres">
      <dgm:prSet presAssocID="{10A04618-B26E-40DC-A40B-1F0ACC381D4C}" presName="space" presStyleCnt="0"/>
      <dgm:spPr/>
    </dgm:pt>
    <dgm:pt modelId="{598248A6-C532-7149-B86D-31BCB7C97B89}" type="pres">
      <dgm:prSet presAssocID="{16E99A55-1992-45BA-9E3F-A06E0EC8B0DF}" presName="composite" presStyleCnt="0"/>
      <dgm:spPr/>
    </dgm:pt>
    <dgm:pt modelId="{26E306E1-32DB-B54D-BDDA-9EA7FD2BAD2B}" type="pres">
      <dgm:prSet presAssocID="{16E99A55-1992-45BA-9E3F-A06E0EC8B0DF}" presName="LShape" presStyleLbl="alignNode1" presStyleIdx="4" presStyleCnt="15"/>
      <dgm:spPr/>
    </dgm:pt>
    <dgm:pt modelId="{CA8B80D5-BCF9-0E4B-915A-E5535A6B0FC9}" type="pres">
      <dgm:prSet presAssocID="{16E99A55-1992-45BA-9E3F-A06E0EC8B0DF}" presName="ParentText" presStyleLbl="revTx" presStyleIdx="2" presStyleCnt="8">
        <dgm:presLayoutVars>
          <dgm:chMax val="0"/>
          <dgm:chPref val="0"/>
          <dgm:bulletEnabled val="1"/>
        </dgm:presLayoutVars>
      </dgm:prSet>
      <dgm:spPr/>
    </dgm:pt>
    <dgm:pt modelId="{9E49F731-3CF6-6342-A27D-37A273BDD469}" type="pres">
      <dgm:prSet presAssocID="{16E99A55-1992-45BA-9E3F-A06E0EC8B0DF}" presName="Triangle" presStyleLbl="alignNode1" presStyleIdx="5" presStyleCnt="15"/>
      <dgm:spPr/>
    </dgm:pt>
    <dgm:pt modelId="{D36AD195-3530-4A4E-8A3C-F7C9591AB29E}" type="pres">
      <dgm:prSet presAssocID="{634C9E52-A141-4C70-A98A-F7CEE4910FF0}" presName="sibTrans" presStyleCnt="0"/>
      <dgm:spPr/>
    </dgm:pt>
    <dgm:pt modelId="{FF7E817F-0E36-8142-8D77-AFDA224ACA29}" type="pres">
      <dgm:prSet presAssocID="{634C9E52-A141-4C70-A98A-F7CEE4910FF0}" presName="space" presStyleCnt="0"/>
      <dgm:spPr/>
    </dgm:pt>
    <dgm:pt modelId="{EF488C93-6F8B-6145-A094-FA997C113CFD}" type="pres">
      <dgm:prSet presAssocID="{94149F53-3946-47E7-8521-FD8C88AA6774}" presName="composite" presStyleCnt="0"/>
      <dgm:spPr/>
    </dgm:pt>
    <dgm:pt modelId="{5A586D23-FAD5-E74D-89E1-63A231420234}" type="pres">
      <dgm:prSet presAssocID="{94149F53-3946-47E7-8521-FD8C88AA6774}" presName="LShape" presStyleLbl="alignNode1" presStyleIdx="6" presStyleCnt="15"/>
      <dgm:spPr/>
    </dgm:pt>
    <dgm:pt modelId="{340F05F0-66A0-4642-B6DB-39AFA2DB2090}" type="pres">
      <dgm:prSet presAssocID="{94149F53-3946-47E7-8521-FD8C88AA6774}" presName="ParentText" presStyleLbl="revTx" presStyleIdx="3" presStyleCnt="8">
        <dgm:presLayoutVars>
          <dgm:chMax val="0"/>
          <dgm:chPref val="0"/>
          <dgm:bulletEnabled val="1"/>
        </dgm:presLayoutVars>
      </dgm:prSet>
      <dgm:spPr/>
    </dgm:pt>
    <dgm:pt modelId="{12C44C74-910D-DF4C-A533-97D194F2B79F}" type="pres">
      <dgm:prSet presAssocID="{94149F53-3946-47E7-8521-FD8C88AA6774}" presName="Triangle" presStyleLbl="alignNode1" presStyleIdx="7" presStyleCnt="15"/>
      <dgm:spPr/>
    </dgm:pt>
    <dgm:pt modelId="{E12A445F-A0AB-274B-879F-E504B5CBF290}" type="pres">
      <dgm:prSet presAssocID="{390D1C80-186D-43FE-9EFD-77A6510CFBBB}" presName="sibTrans" presStyleCnt="0"/>
      <dgm:spPr/>
    </dgm:pt>
    <dgm:pt modelId="{7E0B0F70-B3F7-A342-88AD-34DF73E1B2A7}" type="pres">
      <dgm:prSet presAssocID="{390D1C80-186D-43FE-9EFD-77A6510CFBBB}" presName="space" presStyleCnt="0"/>
      <dgm:spPr/>
    </dgm:pt>
    <dgm:pt modelId="{8E2A79F5-9F45-DF4E-BD05-BC014C8CF1F9}" type="pres">
      <dgm:prSet presAssocID="{6C4A7E66-FEED-4AE0-9766-A296C9668DDF}" presName="composite" presStyleCnt="0"/>
      <dgm:spPr/>
    </dgm:pt>
    <dgm:pt modelId="{5388786F-4881-DE4D-AB5C-7B60B8C10D51}" type="pres">
      <dgm:prSet presAssocID="{6C4A7E66-FEED-4AE0-9766-A296C9668DDF}" presName="LShape" presStyleLbl="alignNode1" presStyleIdx="8" presStyleCnt="15"/>
      <dgm:spPr/>
    </dgm:pt>
    <dgm:pt modelId="{BF8DB2F4-5AE5-EB40-BFDA-ECF745C7773B}" type="pres">
      <dgm:prSet presAssocID="{6C4A7E66-FEED-4AE0-9766-A296C9668DDF}" presName="ParentText" presStyleLbl="revTx" presStyleIdx="4" presStyleCnt="8">
        <dgm:presLayoutVars>
          <dgm:chMax val="0"/>
          <dgm:chPref val="0"/>
          <dgm:bulletEnabled val="1"/>
        </dgm:presLayoutVars>
      </dgm:prSet>
      <dgm:spPr/>
    </dgm:pt>
    <dgm:pt modelId="{6A78B9F0-CC52-D946-A80C-3413DD742A5A}" type="pres">
      <dgm:prSet presAssocID="{6C4A7E66-FEED-4AE0-9766-A296C9668DDF}" presName="Triangle" presStyleLbl="alignNode1" presStyleIdx="9" presStyleCnt="15"/>
      <dgm:spPr/>
    </dgm:pt>
    <dgm:pt modelId="{F1B4165A-8A6C-AC4C-98CE-DF6677345E36}" type="pres">
      <dgm:prSet presAssocID="{58E12177-5E77-4535-A5AA-D2270990C1ED}" presName="sibTrans" presStyleCnt="0"/>
      <dgm:spPr/>
    </dgm:pt>
    <dgm:pt modelId="{E689420D-E5F6-814C-9331-2820983A3C36}" type="pres">
      <dgm:prSet presAssocID="{58E12177-5E77-4535-A5AA-D2270990C1ED}" presName="space" presStyleCnt="0"/>
      <dgm:spPr/>
    </dgm:pt>
    <dgm:pt modelId="{B095987A-8951-B742-AD34-56503F9F1B6D}" type="pres">
      <dgm:prSet presAssocID="{C9B83F71-D5E4-4A1B-A895-68CB0DB1B8E8}" presName="composite" presStyleCnt="0"/>
      <dgm:spPr/>
    </dgm:pt>
    <dgm:pt modelId="{A9AE2795-B0C9-C44C-BC55-140EB4BAB403}" type="pres">
      <dgm:prSet presAssocID="{C9B83F71-D5E4-4A1B-A895-68CB0DB1B8E8}" presName="LShape" presStyleLbl="alignNode1" presStyleIdx="10" presStyleCnt="15"/>
      <dgm:spPr/>
    </dgm:pt>
    <dgm:pt modelId="{B20387C7-D8DD-3D48-BED8-0384B50C6A8D}" type="pres">
      <dgm:prSet presAssocID="{C9B83F71-D5E4-4A1B-A895-68CB0DB1B8E8}" presName="ParentText" presStyleLbl="revTx" presStyleIdx="5" presStyleCnt="8">
        <dgm:presLayoutVars>
          <dgm:chMax val="0"/>
          <dgm:chPref val="0"/>
          <dgm:bulletEnabled val="1"/>
        </dgm:presLayoutVars>
      </dgm:prSet>
      <dgm:spPr/>
    </dgm:pt>
    <dgm:pt modelId="{6C77841B-C234-6447-9BC9-A3504EA694FA}" type="pres">
      <dgm:prSet presAssocID="{C9B83F71-D5E4-4A1B-A895-68CB0DB1B8E8}" presName="Triangle" presStyleLbl="alignNode1" presStyleIdx="11" presStyleCnt="15"/>
      <dgm:spPr/>
    </dgm:pt>
    <dgm:pt modelId="{BA711253-9169-144C-A59B-00578FB2C5A6}" type="pres">
      <dgm:prSet presAssocID="{3C506A9E-B6FA-4802-875B-D06601C25C54}" presName="sibTrans" presStyleCnt="0"/>
      <dgm:spPr/>
    </dgm:pt>
    <dgm:pt modelId="{D090E6F4-8C0F-2847-86D6-F6E378A01608}" type="pres">
      <dgm:prSet presAssocID="{3C506A9E-B6FA-4802-875B-D06601C25C54}" presName="space" presStyleCnt="0"/>
      <dgm:spPr/>
    </dgm:pt>
    <dgm:pt modelId="{3E247D1A-42E1-1E44-ABCD-0BF6254ABC6B}" type="pres">
      <dgm:prSet presAssocID="{9D57139E-A6D7-49B7-9B79-1449925B5B7D}" presName="composite" presStyleCnt="0"/>
      <dgm:spPr/>
    </dgm:pt>
    <dgm:pt modelId="{422D97A0-0B73-D248-A33E-B69DE0D2EAE2}" type="pres">
      <dgm:prSet presAssocID="{9D57139E-A6D7-49B7-9B79-1449925B5B7D}" presName="LShape" presStyleLbl="alignNode1" presStyleIdx="12" presStyleCnt="15"/>
      <dgm:spPr/>
    </dgm:pt>
    <dgm:pt modelId="{BD8688A5-CEF9-524D-AD36-BCADC8AEACFA}" type="pres">
      <dgm:prSet presAssocID="{9D57139E-A6D7-49B7-9B79-1449925B5B7D}" presName="ParentText" presStyleLbl="revTx" presStyleIdx="6" presStyleCnt="8">
        <dgm:presLayoutVars>
          <dgm:chMax val="0"/>
          <dgm:chPref val="0"/>
          <dgm:bulletEnabled val="1"/>
        </dgm:presLayoutVars>
      </dgm:prSet>
      <dgm:spPr/>
    </dgm:pt>
    <dgm:pt modelId="{4777F40C-20A6-4D47-8FA4-9F92B1B2B032}" type="pres">
      <dgm:prSet presAssocID="{9D57139E-A6D7-49B7-9B79-1449925B5B7D}" presName="Triangle" presStyleLbl="alignNode1" presStyleIdx="13" presStyleCnt="15"/>
      <dgm:spPr/>
    </dgm:pt>
    <dgm:pt modelId="{055DCC4F-D29D-3342-9120-8F8D82DDCD67}" type="pres">
      <dgm:prSet presAssocID="{09A15049-59A0-4B54-9A7C-541314CC2A5E}" presName="sibTrans" presStyleCnt="0"/>
      <dgm:spPr/>
    </dgm:pt>
    <dgm:pt modelId="{406A44B7-E88F-BD42-99BF-A3FEB68B80F3}" type="pres">
      <dgm:prSet presAssocID="{09A15049-59A0-4B54-9A7C-541314CC2A5E}" presName="space" presStyleCnt="0"/>
      <dgm:spPr/>
    </dgm:pt>
    <dgm:pt modelId="{1116A26E-9CC4-F24A-982F-E663C2DFCD89}" type="pres">
      <dgm:prSet presAssocID="{6241C5DC-3FCA-4C93-8447-DD17611D6FE2}" presName="composite" presStyleCnt="0"/>
      <dgm:spPr/>
    </dgm:pt>
    <dgm:pt modelId="{AB3579D7-0910-8949-96A7-97C30E45916E}" type="pres">
      <dgm:prSet presAssocID="{6241C5DC-3FCA-4C93-8447-DD17611D6FE2}" presName="LShape" presStyleLbl="alignNode1" presStyleIdx="14" presStyleCnt="15"/>
      <dgm:spPr/>
    </dgm:pt>
    <dgm:pt modelId="{56DDC887-C536-9E4B-B5FC-93EF0611201F}" type="pres">
      <dgm:prSet presAssocID="{6241C5DC-3FCA-4C93-8447-DD17611D6FE2}" presName="ParentText" presStyleLbl="revTx" presStyleIdx="7" presStyleCnt="8">
        <dgm:presLayoutVars>
          <dgm:chMax val="0"/>
          <dgm:chPref val="0"/>
          <dgm:bulletEnabled val="1"/>
        </dgm:presLayoutVars>
      </dgm:prSet>
      <dgm:spPr/>
    </dgm:pt>
  </dgm:ptLst>
  <dgm:cxnLst>
    <dgm:cxn modelId="{1A99C309-3A2D-3E43-83D0-735E1B2ED3BD}" type="presOf" srcId="{6241C5DC-3FCA-4C93-8447-DD17611D6FE2}" destId="{56DDC887-C536-9E4B-B5FC-93EF0611201F}" srcOrd="0" destOrd="0" presId="urn:microsoft.com/office/officeart/2009/3/layout/StepUpProcess"/>
    <dgm:cxn modelId="{808FA20A-3984-5244-B6E4-FFBE2CC1BB96}" type="presOf" srcId="{6FA5683A-ABD8-4EFB-9534-4734A2021DFD}" destId="{08380F20-03F9-F44C-AA9F-4C358B54A309}" srcOrd="0" destOrd="0" presId="urn:microsoft.com/office/officeart/2009/3/layout/StepUpProcess"/>
    <dgm:cxn modelId="{A2DBEF15-E74F-481F-BDD2-2CE1D88A6BF0}" srcId="{E3C54318-FD82-4E05-A2FF-624DCDF1E471}" destId="{1E0D6C51-30F1-4F86-A525-FBD2D2E1B5D7}" srcOrd="0" destOrd="0" parTransId="{9F2D58D1-35BE-437A-8CCE-4EBF3265D5A3}" sibTransId="{B2D912D6-2BD1-4ECC-836F-AD0B464A18E5}"/>
    <dgm:cxn modelId="{59FA4B2D-09F7-45CE-86FF-B0BF877C589B}" srcId="{E3C54318-FD82-4E05-A2FF-624DCDF1E471}" destId="{16E99A55-1992-45BA-9E3F-A06E0EC8B0DF}" srcOrd="2" destOrd="0" parTransId="{BDF0E856-E887-435B-9290-425D49AD06A3}" sibTransId="{634C9E52-A141-4C70-A98A-F7CEE4910FF0}"/>
    <dgm:cxn modelId="{1D28622D-7D4A-B44B-9B1D-8BE61B54ADB6}" type="presOf" srcId="{94149F53-3946-47E7-8521-FD8C88AA6774}" destId="{340F05F0-66A0-4642-B6DB-39AFA2DB2090}" srcOrd="0" destOrd="0" presId="urn:microsoft.com/office/officeart/2009/3/layout/StepUpProcess"/>
    <dgm:cxn modelId="{0ACBF02D-EB52-41B7-A5F8-9DA36B7FEB4D}" srcId="{E3C54318-FD82-4E05-A2FF-624DCDF1E471}" destId="{6C4A7E66-FEED-4AE0-9766-A296C9668DDF}" srcOrd="4" destOrd="0" parTransId="{CC917755-4C29-41E5-89EA-1A673BD8B60C}" sibTransId="{58E12177-5E77-4535-A5AA-D2270990C1ED}"/>
    <dgm:cxn modelId="{E3CA593F-638A-4565-B5C3-20CFDC031872}" srcId="{E3C54318-FD82-4E05-A2FF-624DCDF1E471}" destId="{6241C5DC-3FCA-4C93-8447-DD17611D6FE2}" srcOrd="7" destOrd="0" parTransId="{FDC70B39-1C8F-459B-A6AE-88793C43E638}" sibTransId="{C871DA67-D95B-42A1-9646-51F65946654F}"/>
    <dgm:cxn modelId="{B8C28E48-B146-314B-9DE8-335DC175F786}" type="presOf" srcId="{9D57139E-A6D7-49B7-9B79-1449925B5B7D}" destId="{BD8688A5-CEF9-524D-AD36-BCADC8AEACFA}" srcOrd="0" destOrd="0" presId="urn:microsoft.com/office/officeart/2009/3/layout/StepUpProcess"/>
    <dgm:cxn modelId="{8FB46478-C694-4252-B425-62BF1847C03D}" srcId="{E3C54318-FD82-4E05-A2FF-624DCDF1E471}" destId="{9D57139E-A6D7-49B7-9B79-1449925B5B7D}" srcOrd="6" destOrd="0" parTransId="{AF25FB3A-58BB-4172-8699-E7B16DD88066}" sibTransId="{09A15049-59A0-4B54-9A7C-541314CC2A5E}"/>
    <dgm:cxn modelId="{D64AB994-09C2-4B33-8CA8-82F79354D7F9}" srcId="{E3C54318-FD82-4E05-A2FF-624DCDF1E471}" destId="{6FA5683A-ABD8-4EFB-9534-4734A2021DFD}" srcOrd="1" destOrd="0" parTransId="{D3DC4EB2-740E-4771-86F7-987B0A5EF976}" sibTransId="{10A04618-B26E-40DC-A40B-1F0ACC381D4C}"/>
    <dgm:cxn modelId="{04FA1B95-8319-1C43-9FB5-34B268C358B4}" type="presOf" srcId="{C9B83F71-D5E4-4A1B-A895-68CB0DB1B8E8}" destId="{B20387C7-D8DD-3D48-BED8-0384B50C6A8D}" srcOrd="0" destOrd="0" presId="urn:microsoft.com/office/officeart/2009/3/layout/StepUpProcess"/>
    <dgm:cxn modelId="{40D81E9A-9E65-144F-9E4D-EFC06601481C}" type="presOf" srcId="{6C4A7E66-FEED-4AE0-9766-A296C9668DDF}" destId="{BF8DB2F4-5AE5-EB40-BFDA-ECF745C7773B}" srcOrd="0" destOrd="0" presId="urn:microsoft.com/office/officeart/2009/3/layout/StepUpProcess"/>
    <dgm:cxn modelId="{955590AA-8DC9-454D-B607-5065A41ED11C}" type="presOf" srcId="{E3C54318-FD82-4E05-A2FF-624DCDF1E471}" destId="{C643AF6D-98BE-4D40-8697-2A77E5BCD889}" srcOrd="0" destOrd="0" presId="urn:microsoft.com/office/officeart/2009/3/layout/StepUpProcess"/>
    <dgm:cxn modelId="{675D4AAF-4398-417D-965C-D927630EBB41}" srcId="{E3C54318-FD82-4E05-A2FF-624DCDF1E471}" destId="{94149F53-3946-47E7-8521-FD8C88AA6774}" srcOrd="3" destOrd="0" parTransId="{D3D1187F-9039-4B52-AE32-8C788C4D1B89}" sibTransId="{390D1C80-186D-43FE-9EFD-77A6510CFBBB}"/>
    <dgm:cxn modelId="{3F5878BE-F6B5-A04E-B673-7AF9D3366C6F}" type="presOf" srcId="{1E0D6C51-30F1-4F86-A525-FBD2D2E1B5D7}" destId="{AA2C4396-59EA-274F-95AB-ECB4E62A3833}" srcOrd="0" destOrd="0" presId="urn:microsoft.com/office/officeart/2009/3/layout/StepUpProcess"/>
    <dgm:cxn modelId="{E06F06D7-9B91-9341-BB32-FD8DE4FB6069}" type="presOf" srcId="{16E99A55-1992-45BA-9E3F-A06E0EC8B0DF}" destId="{CA8B80D5-BCF9-0E4B-915A-E5535A6B0FC9}" srcOrd="0" destOrd="0" presId="urn:microsoft.com/office/officeart/2009/3/layout/StepUpProcess"/>
    <dgm:cxn modelId="{472F7ADC-AF74-494A-BC3A-07DD69D06666}" srcId="{E3C54318-FD82-4E05-A2FF-624DCDF1E471}" destId="{C9B83F71-D5E4-4A1B-A895-68CB0DB1B8E8}" srcOrd="5" destOrd="0" parTransId="{8709D801-EE7F-4382-98D5-B9428F9D7FD9}" sibTransId="{3C506A9E-B6FA-4802-875B-D06601C25C54}"/>
    <dgm:cxn modelId="{5D08EE97-008E-CE4E-B29E-A3A34AD3E631}" type="presParOf" srcId="{C643AF6D-98BE-4D40-8697-2A77E5BCD889}" destId="{3A151F18-7302-DF41-8EF6-1960CEA549B3}" srcOrd="0" destOrd="0" presId="urn:microsoft.com/office/officeart/2009/3/layout/StepUpProcess"/>
    <dgm:cxn modelId="{BA29A557-3795-F646-B659-6F406516D363}" type="presParOf" srcId="{3A151F18-7302-DF41-8EF6-1960CEA549B3}" destId="{D19E92ED-19C0-6047-AC06-8F8454C75B82}" srcOrd="0" destOrd="0" presId="urn:microsoft.com/office/officeart/2009/3/layout/StepUpProcess"/>
    <dgm:cxn modelId="{DAAA2D88-35F0-B946-9E32-7EC4EE75BE5C}" type="presParOf" srcId="{3A151F18-7302-DF41-8EF6-1960CEA549B3}" destId="{AA2C4396-59EA-274F-95AB-ECB4E62A3833}" srcOrd="1" destOrd="0" presId="urn:microsoft.com/office/officeart/2009/3/layout/StepUpProcess"/>
    <dgm:cxn modelId="{91879C1B-A5D0-8E4B-AFF1-36FD1AFB9E2E}" type="presParOf" srcId="{3A151F18-7302-DF41-8EF6-1960CEA549B3}" destId="{2D2231B7-6BEC-1245-9BBC-2011E50ABCF1}" srcOrd="2" destOrd="0" presId="urn:microsoft.com/office/officeart/2009/3/layout/StepUpProcess"/>
    <dgm:cxn modelId="{8D585C44-B57C-9748-98DF-BDD862682A7D}" type="presParOf" srcId="{C643AF6D-98BE-4D40-8697-2A77E5BCD889}" destId="{C280784F-C5D3-D94A-90E8-CC3CC1487AD5}" srcOrd="1" destOrd="0" presId="urn:microsoft.com/office/officeart/2009/3/layout/StepUpProcess"/>
    <dgm:cxn modelId="{B11EB3E9-605C-2E4A-A42E-A8CDDCDDE086}" type="presParOf" srcId="{C280784F-C5D3-D94A-90E8-CC3CC1487AD5}" destId="{50755D56-5616-3A4A-9A04-D6D2D9F819C4}" srcOrd="0" destOrd="0" presId="urn:microsoft.com/office/officeart/2009/3/layout/StepUpProcess"/>
    <dgm:cxn modelId="{383228C9-0071-4A47-90F3-660F9271F754}" type="presParOf" srcId="{C643AF6D-98BE-4D40-8697-2A77E5BCD889}" destId="{6A312255-F0E2-8142-A44F-92B83081BFA4}" srcOrd="2" destOrd="0" presId="urn:microsoft.com/office/officeart/2009/3/layout/StepUpProcess"/>
    <dgm:cxn modelId="{FE5CEE76-9C4D-4E48-BD9F-EEA036739772}" type="presParOf" srcId="{6A312255-F0E2-8142-A44F-92B83081BFA4}" destId="{A84EBBF8-0D9D-9C4A-9C6B-325029177FCE}" srcOrd="0" destOrd="0" presId="urn:microsoft.com/office/officeart/2009/3/layout/StepUpProcess"/>
    <dgm:cxn modelId="{4E4BEEB9-6FCE-6643-A841-1A45348B4AD3}" type="presParOf" srcId="{6A312255-F0E2-8142-A44F-92B83081BFA4}" destId="{08380F20-03F9-F44C-AA9F-4C358B54A309}" srcOrd="1" destOrd="0" presId="urn:microsoft.com/office/officeart/2009/3/layout/StepUpProcess"/>
    <dgm:cxn modelId="{63EDACC7-8CE0-5548-B917-CCCDFF8070CC}" type="presParOf" srcId="{6A312255-F0E2-8142-A44F-92B83081BFA4}" destId="{071BAFE1-A927-8B40-BC1B-9B7BE16D4455}" srcOrd="2" destOrd="0" presId="urn:microsoft.com/office/officeart/2009/3/layout/StepUpProcess"/>
    <dgm:cxn modelId="{08648F49-276C-A849-8D22-876127D7DAC0}" type="presParOf" srcId="{C643AF6D-98BE-4D40-8697-2A77E5BCD889}" destId="{FA014730-944D-6543-8753-113D9F7BCD5D}" srcOrd="3" destOrd="0" presId="urn:microsoft.com/office/officeart/2009/3/layout/StepUpProcess"/>
    <dgm:cxn modelId="{DB8C267C-9E7E-2349-AF16-557190E18EF7}" type="presParOf" srcId="{FA014730-944D-6543-8753-113D9F7BCD5D}" destId="{93128F55-7FA0-5C45-9160-59E69A4AEE15}" srcOrd="0" destOrd="0" presId="urn:microsoft.com/office/officeart/2009/3/layout/StepUpProcess"/>
    <dgm:cxn modelId="{1FED2424-5256-DF4B-B32C-5DAAFE6F4E54}" type="presParOf" srcId="{C643AF6D-98BE-4D40-8697-2A77E5BCD889}" destId="{598248A6-C532-7149-B86D-31BCB7C97B89}" srcOrd="4" destOrd="0" presId="urn:microsoft.com/office/officeart/2009/3/layout/StepUpProcess"/>
    <dgm:cxn modelId="{B8355F4F-867D-2B48-95A5-4965BFF64493}" type="presParOf" srcId="{598248A6-C532-7149-B86D-31BCB7C97B89}" destId="{26E306E1-32DB-B54D-BDDA-9EA7FD2BAD2B}" srcOrd="0" destOrd="0" presId="urn:microsoft.com/office/officeart/2009/3/layout/StepUpProcess"/>
    <dgm:cxn modelId="{60D81BAF-EC7C-6443-875B-E0D08CEACF4D}" type="presParOf" srcId="{598248A6-C532-7149-B86D-31BCB7C97B89}" destId="{CA8B80D5-BCF9-0E4B-915A-E5535A6B0FC9}" srcOrd="1" destOrd="0" presId="urn:microsoft.com/office/officeart/2009/3/layout/StepUpProcess"/>
    <dgm:cxn modelId="{7DDE075F-EAC6-094D-A0D8-00E3FA1815A8}" type="presParOf" srcId="{598248A6-C532-7149-B86D-31BCB7C97B89}" destId="{9E49F731-3CF6-6342-A27D-37A273BDD469}" srcOrd="2" destOrd="0" presId="urn:microsoft.com/office/officeart/2009/3/layout/StepUpProcess"/>
    <dgm:cxn modelId="{2CA5C10E-B3BC-2147-8338-A633DFB6910D}" type="presParOf" srcId="{C643AF6D-98BE-4D40-8697-2A77E5BCD889}" destId="{D36AD195-3530-4A4E-8A3C-F7C9591AB29E}" srcOrd="5" destOrd="0" presId="urn:microsoft.com/office/officeart/2009/3/layout/StepUpProcess"/>
    <dgm:cxn modelId="{985F6F38-5B6F-AC4F-BC05-DADA0DE90D9F}" type="presParOf" srcId="{D36AD195-3530-4A4E-8A3C-F7C9591AB29E}" destId="{FF7E817F-0E36-8142-8D77-AFDA224ACA29}" srcOrd="0" destOrd="0" presId="urn:microsoft.com/office/officeart/2009/3/layout/StepUpProcess"/>
    <dgm:cxn modelId="{B0BC9AB0-4003-224C-BC51-B0E5A7241D17}" type="presParOf" srcId="{C643AF6D-98BE-4D40-8697-2A77E5BCD889}" destId="{EF488C93-6F8B-6145-A094-FA997C113CFD}" srcOrd="6" destOrd="0" presId="urn:microsoft.com/office/officeart/2009/3/layout/StepUpProcess"/>
    <dgm:cxn modelId="{2A7152CB-446F-4A48-B3B5-BB4EAA55B4D3}" type="presParOf" srcId="{EF488C93-6F8B-6145-A094-FA997C113CFD}" destId="{5A586D23-FAD5-E74D-89E1-63A231420234}" srcOrd="0" destOrd="0" presId="urn:microsoft.com/office/officeart/2009/3/layout/StepUpProcess"/>
    <dgm:cxn modelId="{5632CF52-CA39-6841-A98D-ABB00FA5C290}" type="presParOf" srcId="{EF488C93-6F8B-6145-A094-FA997C113CFD}" destId="{340F05F0-66A0-4642-B6DB-39AFA2DB2090}" srcOrd="1" destOrd="0" presId="urn:microsoft.com/office/officeart/2009/3/layout/StepUpProcess"/>
    <dgm:cxn modelId="{D18336C7-3C60-CF44-9273-93F3ACD4888D}" type="presParOf" srcId="{EF488C93-6F8B-6145-A094-FA997C113CFD}" destId="{12C44C74-910D-DF4C-A533-97D194F2B79F}" srcOrd="2" destOrd="0" presId="urn:microsoft.com/office/officeart/2009/3/layout/StepUpProcess"/>
    <dgm:cxn modelId="{A39025CD-AF68-E44A-BA24-4C32BFFAD729}" type="presParOf" srcId="{C643AF6D-98BE-4D40-8697-2A77E5BCD889}" destId="{E12A445F-A0AB-274B-879F-E504B5CBF290}" srcOrd="7" destOrd="0" presId="urn:microsoft.com/office/officeart/2009/3/layout/StepUpProcess"/>
    <dgm:cxn modelId="{92C5A486-7EC5-034F-895E-A5B44C363711}" type="presParOf" srcId="{E12A445F-A0AB-274B-879F-E504B5CBF290}" destId="{7E0B0F70-B3F7-A342-88AD-34DF73E1B2A7}" srcOrd="0" destOrd="0" presId="urn:microsoft.com/office/officeart/2009/3/layout/StepUpProcess"/>
    <dgm:cxn modelId="{9A6D51A0-41AC-D64E-8215-7A80F5CBAC69}" type="presParOf" srcId="{C643AF6D-98BE-4D40-8697-2A77E5BCD889}" destId="{8E2A79F5-9F45-DF4E-BD05-BC014C8CF1F9}" srcOrd="8" destOrd="0" presId="urn:microsoft.com/office/officeart/2009/3/layout/StepUpProcess"/>
    <dgm:cxn modelId="{0EA1335F-252A-6646-9746-653C33548A00}" type="presParOf" srcId="{8E2A79F5-9F45-DF4E-BD05-BC014C8CF1F9}" destId="{5388786F-4881-DE4D-AB5C-7B60B8C10D51}" srcOrd="0" destOrd="0" presId="urn:microsoft.com/office/officeart/2009/3/layout/StepUpProcess"/>
    <dgm:cxn modelId="{AF6B0560-A856-1F47-837E-8EFFC639666C}" type="presParOf" srcId="{8E2A79F5-9F45-DF4E-BD05-BC014C8CF1F9}" destId="{BF8DB2F4-5AE5-EB40-BFDA-ECF745C7773B}" srcOrd="1" destOrd="0" presId="urn:microsoft.com/office/officeart/2009/3/layout/StepUpProcess"/>
    <dgm:cxn modelId="{EB2AF125-F312-AA4F-B84E-1777E95ACC4A}" type="presParOf" srcId="{8E2A79F5-9F45-DF4E-BD05-BC014C8CF1F9}" destId="{6A78B9F0-CC52-D946-A80C-3413DD742A5A}" srcOrd="2" destOrd="0" presId="urn:microsoft.com/office/officeart/2009/3/layout/StepUpProcess"/>
    <dgm:cxn modelId="{F48E8BC6-961D-9241-AECF-2606C4F6F32B}" type="presParOf" srcId="{C643AF6D-98BE-4D40-8697-2A77E5BCD889}" destId="{F1B4165A-8A6C-AC4C-98CE-DF6677345E36}" srcOrd="9" destOrd="0" presId="urn:microsoft.com/office/officeart/2009/3/layout/StepUpProcess"/>
    <dgm:cxn modelId="{A9402086-1883-BF45-A7E5-11CA3C13F58E}" type="presParOf" srcId="{F1B4165A-8A6C-AC4C-98CE-DF6677345E36}" destId="{E689420D-E5F6-814C-9331-2820983A3C36}" srcOrd="0" destOrd="0" presId="urn:microsoft.com/office/officeart/2009/3/layout/StepUpProcess"/>
    <dgm:cxn modelId="{235ED8DC-3740-D546-A436-C715A27A9837}" type="presParOf" srcId="{C643AF6D-98BE-4D40-8697-2A77E5BCD889}" destId="{B095987A-8951-B742-AD34-56503F9F1B6D}" srcOrd="10" destOrd="0" presId="urn:microsoft.com/office/officeart/2009/3/layout/StepUpProcess"/>
    <dgm:cxn modelId="{1378C9BF-AF4E-2D4D-AE32-0B2F5FD23BFE}" type="presParOf" srcId="{B095987A-8951-B742-AD34-56503F9F1B6D}" destId="{A9AE2795-B0C9-C44C-BC55-140EB4BAB403}" srcOrd="0" destOrd="0" presId="urn:microsoft.com/office/officeart/2009/3/layout/StepUpProcess"/>
    <dgm:cxn modelId="{84266292-90A5-2644-B63C-99E2DB48960B}" type="presParOf" srcId="{B095987A-8951-B742-AD34-56503F9F1B6D}" destId="{B20387C7-D8DD-3D48-BED8-0384B50C6A8D}" srcOrd="1" destOrd="0" presId="urn:microsoft.com/office/officeart/2009/3/layout/StepUpProcess"/>
    <dgm:cxn modelId="{BF9F9BA2-F233-6A45-9778-24B08DB5A30A}" type="presParOf" srcId="{B095987A-8951-B742-AD34-56503F9F1B6D}" destId="{6C77841B-C234-6447-9BC9-A3504EA694FA}" srcOrd="2" destOrd="0" presId="urn:microsoft.com/office/officeart/2009/3/layout/StepUpProcess"/>
    <dgm:cxn modelId="{75AAFB56-B166-4446-A076-92FA8446DA0C}" type="presParOf" srcId="{C643AF6D-98BE-4D40-8697-2A77E5BCD889}" destId="{BA711253-9169-144C-A59B-00578FB2C5A6}" srcOrd="11" destOrd="0" presId="urn:microsoft.com/office/officeart/2009/3/layout/StepUpProcess"/>
    <dgm:cxn modelId="{8B944939-E970-8843-BD82-1EBCA8ED85ED}" type="presParOf" srcId="{BA711253-9169-144C-A59B-00578FB2C5A6}" destId="{D090E6F4-8C0F-2847-86D6-F6E378A01608}" srcOrd="0" destOrd="0" presId="urn:microsoft.com/office/officeart/2009/3/layout/StepUpProcess"/>
    <dgm:cxn modelId="{5D136FFC-2D3E-FE44-A4B9-3DEE256F41E5}" type="presParOf" srcId="{C643AF6D-98BE-4D40-8697-2A77E5BCD889}" destId="{3E247D1A-42E1-1E44-ABCD-0BF6254ABC6B}" srcOrd="12" destOrd="0" presId="urn:microsoft.com/office/officeart/2009/3/layout/StepUpProcess"/>
    <dgm:cxn modelId="{61F67791-BBE4-BC47-B989-417B54EB7614}" type="presParOf" srcId="{3E247D1A-42E1-1E44-ABCD-0BF6254ABC6B}" destId="{422D97A0-0B73-D248-A33E-B69DE0D2EAE2}" srcOrd="0" destOrd="0" presId="urn:microsoft.com/office/officeart/2009/3/layout/StepUpProcess"/>
    <dgm:cxn modelId="{E7F6374E-DFF2-3B4E-A433-D2C4872CF7A1}" type="presParOf" srcId="{3E247D1A-42E1-1E44-ABCD-0BF6254ABC6B}" destId="{BD8688A5-CEF9-524D-AD36-BCADC8AEACFA}" srcOrd="1" destOrd="0" presId="urn:microsoft.com/office/officeart/2009/3/layout/StepUpProcess"/>
    <dgm:cxn modelId="{E3CAC0B6-F515-4F46-9BD5-BF09FC4E4165}" type="presParOf" srcId="{3E247D1A-42E1-1E44-ABCD-0BF6254ABC6B}" destId="{4777F40C-20A6-4D47-8FA4-9F92B1B2B032}" srcOrd="2" destOrd="0" presId="urn:microsoft.com/office/officeart/2009/3/layout/StepUpProcess"/>
    <dgm:cxn modelId="{5F435C80-C46C-2746-8ECD-40A722A6D70B}" type="presParOf" srcId="{C643AF6D-98BE-4D40-8697-2A77E5BCD889}" destId="{055DCC4F-D29D-3342-9120-8F8D82DDCD67}" srcOrd="13" destOrd="0" presId="urn:microsoft.com/office/officeart/2009/3/layout/StepUpProcess"/>
    <dgm:cxn modelId="{0BBE828C-590E-564D-B5CE-AA98EE23DDF1}" type="presParOf" srcId="{055DCC4F-D29D-3342-9120-8F8D82DDCD67}" destId="{406A44B7-E88F-BD42-99BF-A3FEB68B80F3}" srcOrd="0" destOrd="0" presId="urn:microsoft.com/office/officeart/2009/3/layout/StepUpProcess"/>
    <dgm:cxn modelId="{823A7450-641A-6F47-A3B2-9D0951618E45}" type="presParOf" srcId="{C643AF6D-98BE-4D40-8697-2A77E5BCD889}" destId="{1116A26E-9CC4-F24A-982F-E663C2DFCD89}" srcOrd="14" destOrd="0" presId="urn:microsoft.com/office/officeart/2009/3/layout/StepUpProcess"/>
    <dgm:cxn modelId="{9CFFF0C0-B398-E24A-BB31-5ADF5C790156}" type="presParOf" srcId="{1116A26E-9CC4-F24A-982F-E663C2DFCD89}" destId="{AB3579D7-0910-8949-96A7-97C30E45916E}" srcOrd="0" destOrd="0" presId="urn:microsoft.com/office/officeart/2009/3/layout/StepUpProcess"/>
    <dgm:cxn modelId="{679E3160-8457-7443-B355-99E060CF1345}" type="presParOf" srcId="{1116A26E-9CC4-F24A-982F-E663C2DFCD89}" destId="{56DDC887-C536-9E4B-B5FC-93EF0611201F}"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951EBB-6374-40F4-896E-2638D3141EBA}">
      <dsp:nvSpPr>
        <dsp:cNvPr id="0" name=""/>
        <dsp:cNvSpPr/>
      </dsp:nvSpPr>
      <dsp:spPr>
        <a:xfrm>
          <a:off x="0" y="3802"/>
          <a:ext cx="6105526" cy="8099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5F3F47-1CC9-49E1-A9A1-43FA270C22D0}">
      <dsp:nvSpPr>
        <dsp:cNvPr id="0" name=""/>
        <dsp:cNvSpPr/>
      </dsp:nvSpPr>
      <dsp:spPr>
        <a:xfrm>
          <a:off x="245008" y="186040"/>
          <a:ext cx="445469" cy="4454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0D629D-82AA-4C56-99C2-19F3876AA933}">
      <dsp:nvSpPr>
        <dsp:cNvPr id="0" name=""/>
        <dsp:cNvSpPr/>
      </dsp:nvSpPr>
      <dsp:spPr>
        <a:xfrm>
          <a:off x="935486" y="3802"/>
          <a:ext cx="5170039" cy="80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19" tIns="85719" rIns="85719" bIns="85719" numCol="1" spcCol="1270" anchor="ctr" anchorCtr="0">
          <a:noAutofit/>
        </a:bodyPr>
        <a:lstStyle/>
        <a:p>
          <a:pPr marL="0" lvl="0" indent="0" algn="l" defTabSz="800100">
            <a:lnSpc>
              <a:spcPct val="90000"/>
            </a:lnSpc>
            <a:spcBef>
              <a:spcPct val="0"/>
            </a:spcBef>
            <a:spcAft>
              <a:spcPct val="35000"/>
            </a:spcAft>
            <a:buNone/>
          </a:pPr>
          <a:r>
            <a:rPr lang="en-US" sz="1800" b="0" kern="1200" baseline="0"/>
            <a:t>!. Exploratory Analysis</a:t>
          </a:r>
          <a:endParaRPr lang="en-US" sz="1800" kern="1200"/>
        </a:p>
      </dsp:txBody>
      <dsp:txXfrm>
        <a:off x="935486" y="3802"/>
        <a:ext cx="5170039" cy="809944"/>
      </dsp:txXfrm>
    </dsp:sp>
    <dsp:sp modelId="{37D4CF43-2A7B-4DEF-A23A-B36618A09D8B}">
      <dsp:nvSpPr>
        <dsp:cNvPr id="0" name=""/>
        <dsp:cNvSpPr/>
      </dsp:nvSpPr>
      <dsp:spPr>
        <a:xfrm>
          <a:off x="0" y="1016233"/>
          <a:ext cx="6105526" cy="8099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243757-9932-4D27-824A-DFF86B9C7B0A}">
      <dsp:nvSpPr>
        <dsp:cNvPr id="0" name=""/>
        <dsp:cNvSpPr/>
      </dsp:nvSpPr>
      <dsp:spPr>
        <a:xfrm>
          <a:off x="245008" y="1198471"/>
          <a:ext cx="445469" cy="4454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9595F5-C6B2-4BA9-89D7-D62F4A4D1888}">
      <dsp:nvSpPr>
        <dsp:cNvPr id="0" name=""/>
        <dsp:cNvSpPr/>
      </dsp:nvSpPr>
      <dsp:spPr>
        <a:xfrm>
          <a:off x="935486" y="1016233"/>
          <a:ext cx="5170039" cy="80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19" tIns="85719" rIns="85719" bIns="85719" numCol="1" spcCol="1270" anchor="ctr" anchorCtr="0">
          <a:noAutofit/>
        </a:bodyPr>
        <a:lstStyle/>
        <a:p>
          <a:pPr marL="0" lvl="0" indent="0" algn="l" defTabSz="800100">
            <a:lnSpc>
              <a:spcPct val="90000"/>
            </a:lnSpc>
            <a:spcBef>
              <a:spcPct val="0"/>
            </a:spcBef>
            <a:spcAft>
              <a:spcPct val="35000"/>
            </a:spcAft>
            <a:buNone/>
          </a:pPr>
          <a:r>
            <a:rPr lang="en-US" sz="1800" b="0" kern="1200" baseline="0"/>
            <a:t>2. Sentiment Analysis – Emotion Detection</a:t>
          </a:r>
          <a:endParaRPr lang="en-US" sz="1800" kern="1200"/>
        </a:p>
      </dsp:txBody>
      <dsp:txXfrm>
        <a:off x="935486" y="1016233"/>
        <a:ext cx="5170039" cy="809944"/>
      </dsp:txXfrm>
    </dsp:sp>
    <dsp:sp modelId="{F8EA9F13-7F69-4FD0-A229-1037D4F4A510}">
      <dsp:nvSpPr>
        <dsp:cNvPr id="0" name=""/>
        <dsp:cNvSpPr/>
      </dsp:nvSpPr>
      <dsp:spPr>
        <a:xfrm>
          <a:off x="0" y="2028664"/>
          <a:ext cx="6105526" cy="8099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08B8C6-2A1E-436C-9C42-D2621D3F77C0}">
      <dsp:nvSpPr>
        <dsp:cNvPr id="0" name=""/>
        <dsp:cNvSpPr/>
      </dsp:nvSpPr>
      <dsp:spPr>
        <a:xfrm>
          <a:off x="245008" y="2210902"/>
          <a:ext cx="445469" cy="4454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DC1F12-23A2-4BA8-82CE-6CE8F064C804}">
      <dsp:nvSpPr>
        <dsp:cNvPr id="0" name=""/>
        <dsp:cNvSpPr/>
      </dsp:nvSpPr>
      <dsp:spPr>
        <a:xfrm>
          <a:off x="935486" y="2028664"/>
          <a:ext cx="5170039" cy="80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19" tIns="85719" rIns="85719" bIns="85719" numCol="1" spcCol="1270" anchor="ctr" anchorCtr="0">
          <a:noAutofit/>
        </a:bodyPr>
        <a:lstStyle/>
        <a:p>
          <a:pPr marL="0" lvl="0" indent="0" algn="l" defTabSz="800100">
            <a:lnSpc>
              <a:spcPct val="90000"/>
            </a:lnSpc>
            <a:spcBef>
              <a:spcPct val="0"/>
            </a:spcBef>
            <a:spcAft>
              <a:spcPct val="35000"/>
            </a:spcAft>
            <a:buNone/>
          </a:pPr>
          <a:r>
            <a:rPr lang="en-US" sz="1800" b="0" kern="1200" baseline="0"/>
            <a:t>3. Polarity and Subjectivity of Sentiments</a:t>
          </a:r>
          <a:endParaRPr lang="en-US" sz="1800" kern="1200"/>
        </a:p>
      </dsp:txBody>
      <dsp:txXfrm>
        <a:off x="935486" y="2028664"/>
        <a:ext cx="5170039" cy="809944"/>
      </dsp:txXfrm>
    </dsp:sp>
    <dsp:sp modelId="{B41E4D67-D703-4C84-A484-32EA2E339146}">
      <dsp:nvSpPr>
        <dsp:cNvPr id="0" name=""/>
        <dsp:cNvSpPr/>
      </dsp:nvSpPr>
      <dsp:spPr>
        <a:xfrm>
          <a:off x="0" y="3041095"/>
          <a:ext cx="6105526" cy="8099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916963-F86A-495F-9079-18F91B7C8B51}">
      <dsp:nvSpPr>
        <dsp:cNvPr id="0" name=""/>
        <dsp:cNvSpPr/>
      </dsp:nvSpPr>
      <dsp:spPr>
        <a:xfrm>
          <a:off x="245008" y="3223333"/>
          <a:ext cx="445469" cy="4454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C26706-F7D9-4931-A6E2-F37E76C2DB23}">
      <dsp:nvSpPr>
        <dsp:cNvPr id="0" name=""/>
        <dsp:cNvSpPr/>
      </dsp:nvSpPr>
      <dsp:spPr>
        <a:xfrm>
          <a:off x="935486" y="3041095"/>
          <a:ext cx="5170039" cy="80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19" tIns="85719" rIns="85719" bIns="85719" numCol="1" spcCol="1270" anchor="ctr" anchorCtr="0">
          <a:noAutofit/>
        </a:bodyPr>
        <a:lstStyle/>
        <a:p>
          <a:pPr marL="0" lvl="0" indent="0" algn="l" defTabSz="800100">
            <a:lnSpc>
              <a:spcPct val="90000"/>
            </a:lnSpc>
            <a:spcBef>
              <a:spcPct val="0"/>
            </a:spcBef>
            <a:spcAft>
              <a:spcPct val="35000"/>
            </a:spcAft>
            <a:buNone/>
          </a:pPr>
          <a:r>
            <a:rPr lang="en-US" sz="1800" b="0" kern="1200" baseline="0"/>
            <a:t>4. Cluster Analysis</a:t>
          </a:r>
          <a:endParaRPr lang="en-US" sz="1800" kern="1200"/>
        </a:p>
      </dsp:txBody>
      <dsp:txXfrm>
        <a:off x="935486" y="3041095"/>
        <a:ext cx="5170039" cy="809944"/>
      </dsp:txXfrm>
    </dsp:sp>
    <dsp:sp modelId="{21B4DB50-64CD-4C4A-8ECC-4D705165AAFC}">
      <dsp:nvSpPr>
        <dsp:cNvPr id="0" name=""/>
        <dsp:cNvSpPr/>
      </dsp:nvSpPr>
      <dsp:spPr>
        <a:xfrm>
          <a:off x="0" y="4053526"/>
          <a:ext cx="6105526" cy="8099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C56721-B4A6-4C0D-9FED-BDF68B4E493C}">
      <dsp:nvSpPr>
        <dsp:cNvPr id="0" name=""/>
        <dsp:cNvSpPr/>
      </dsp:nvSpPr>
      <dsp:spPr>
        <a:xfrm>
          <a:off x="245008" y="4235764"/>
          <a:ext cx="445469" cy="44546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745441-B162-410A-AD3C-916635EFC8D2}">
      <dsp:nvSpPr>
        <dsp:cNvPr id="0" name=""/>
        <dsp:cNvSpPr/>
      </dsp:nvSpPr>
      <dsp:spPr>
        <a:xfrm>
          <a:off x="935486" y="4053526"/>
          <a:ext cx="5170039" cy="80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19" tIns="85719" rIns="85719" bIns="85719" numCol="1" spcCol="1270" anchor="ctr" anchorCtr="0">
          <a:noAutofit/>
        </a:bodyPr>
        <a:lstStyle/>
        <a:p>
          <a:pPr marL="0" lvl="0" indent="0" algn="l" defTabSz="800100">
            <a:lnSpc>
              <a:spcPct val="90000"/>
            </a:lnSpc>
            <a:spcBef>
              <a:spcPct val="0"/>
            </a:spcBef>
            <a:spcAft>
              <a:spcPct val="35000"/>
            </a:spcAft>
            <a:buNone/>
          </a:pPr>
          <a:r>
            <a:rPr lang="en-US" sz="1800" b="0" kern="1200" baseline="0"/>
            <a:t>5. Topic Modeling for Branches</a:t>
          </a:r>
          <a:endParaRPr lang="en-US" sz="1800" kern="1200"/>
        </a:p>
      </dsp:txBody>
      <dsp:txXfrm>
        <a:off x="935486" y="4053526"/>
        <a:ext cx="5170039" cy="8099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E92ED-19C0-6047-AC06-8F8454C75B82}">
      <dsp:nvSpPr>
        <dsp:cNvPr id="0" name=""/>
        <dsp:cNvSpPr/>
      </dsp:nvSpPr>
      <dsp:spPr>
        <a:xfrm rot="5400000">
          <a:off x="282131" y="2879302"/>
          <a:ext cx="835915" cy="1390943"/>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2C4396-59EA-274F-95AB-ECB4E62A3833}">
      <dsp:nvSpPr>
        <dsp:cNvPr id="0" name=""/>
        <dsp:cNvSpPr/>
      </dsp:nvSpPr>
      <dsp:spPr>
        <a:xfrm>
          <a:off x="142596" y="3294894"/>
          <a:ext cx="1255751" cy="1100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i="0" kern="1200">
              <a:latin typeface="Times New Roman" panose="02020603050405020304" pitchFamily="18" charset="0"/>
              <a:cs typeface="Times New Roman" panose="02020603050405020304" pitchFamily="18" charset="0"/>
            </a:rPr>
            <a:t>The cleaned text data is tokenized, meaning it is split into a list of words, which is a necessary step for Word2Vec training.</a:t>
          </a:r>
          <a:endParaRPr lang="en-US" sz="1200" kern="1200" dirty="0">
            <a:latin typeface="Times New Roman" panose="02020603050405020304" pitchFamily="18" charset="0"/>
            <a:cs typeface="Times New Roman" panose="02020603050405020304" pitchFamily="18" charset="0"/>
          </a:endParaRPr>
        </a:p>
      </dsp:txBody>
      <dsp:txXfrm>
        <a:off x="142596" y="3294894"/>
        <a:ext cx="1255751" cy="1100740"/>
      </dsp:txXfrm>
    </dsp:sp>
    <dsp:sp modelId="{2D2231B7-6BEC-1245-9BBC-2011E50ABCF1}">
      <dsp:nvSpPr>
        <dsp:cNvPr id="0" name=""/>
        <dsp:cNvSpPr/>
      </dsp:nvSpPr>
      <dsp:spPr>
        <a:xfrm>
          <a:off x="1161413" y="2776899"/>
          <a:ext cx="236934" cy="236934"/>
        </a:xfrm>
        <a:prstGeom prst="triangle">
          <a:avLst>
            <a:gd name="adj" fmla="val 10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4EBBF8-0D9D-9C4A-9C6B-325029177FCE}">
      <dsp:nvSpPr>
        <dsp:cNvPr id="0" name=""/>
        <dsp:cNvSpPr/>
      </dsp:nvSpPr>
      <dsp:spPr>
        <a:xfrm rot="5400000">
          <a:off x="1819417" y="2498899"/>
          <a:ext cx="835915" cy="1390943"/>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380F20-03F9-F44C-AA9F-4C358B54A309}">
      <dsp:nvSpPr>
        <dsp:cNvPr id="0" name=""/>
        <dsp:cNvSpPr/>
      </dsp:nvSpPr>
      <dsp:spPr>
        <a:xfrm>
          <a:off x="1679882" y="2914492"/>
          <a:ext cx="1255751" cy="1100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i="0" kern="1200">
              <a:latin typeface="Times New Roman" panose="02020603050405020304" pitchFamily="18" charset="0"/>
              <a:cs typeface="Times New Roman" panose="02020603050405020304" pitchFamily="18" charset="0"/>
            </a:rPr>
            <a:t>The code generates bigrams and trigrams (combinations of two and three words that frequently occur together) to preserve the context that might be lost when looking at single words.</a:t>
          </a:r>
          <a:endParaRPr lang="en-US" sz="1200" kern="1200">
            <a:latin typeface="Times New Roman" panose="02020603050405020304" pitchFamily="18" charset="0"/>
            <a:cs typeface="Times New Roman" panose="02020603050405020304" pitchFamily="18" charset="0"/>
          </a:endParaRPr>
        </a:p>
      </dsp:txBody>
      <dsp:txXfrm>
        <a:off x="1679882" y="2914492"/>
        <a:ext cx="1255751" cy="1100740"/>
      </dsp:txXfrm>
    </dsp:sp>
    <dsp:sp modelId="{071BAFE1-A927-8B40-BC1B-9B7BE16D4455}">
      <dsp:nvSpPr>
        <dsp:cNvPr id="0" name=""/>
        <dsp:cNvSpPr/>
      </dsp:nvSpPr>
      <dsp:spPr>
        <a:xfrm>
          <a:off x="2698699" y="2396496"/>
          <a:ext cx="236934" cy="236934"/>
        </a:xfrm>
        <a:prstGeom prst="triangle">
          <a:avLst>
            <a:gd name="adj" fmla="val 10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E306E1-32DB-B54D-BDDA-9EA7FD2BAD2B}">
      <dsp:nvSpPr>
        <dsp:cNvPr id="0" name=""/>
        <dsp:cNvSpPr/>
      </dsp:nvSpPr>
      <dsp:spPr>
        <a:xfrm rot="5400000">
          <a:off x="3356702" y="2118496"/>
          <a:ext cx="835915" cy="1390943"/>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8B80D5-BCF9-0E4B-915A-E5535A6B0FC9}">
      <dsp:nvSpPr>
        <dsp:cNvPr id="0" name=""/>
        <dsp:cNvSpPr/>
      </dsp:nvSpPr>
      <dsp:spPr>
        <a:xfrm>
          <a:off x="3217167" y="2534089"/>
          <a:ext cx="1255751" cy="1100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i="0" kern="1200">
              <a:latin typeface="Times New Roman" panose="02020603050405020304" pitchFamily="18" charset="0"/>
              <a:cs typeface="Times New Roman" panose="02020603050405020304" pitchFamily="18" charset="0"/>
            </a:rPr>
            <a:t>The Word2Vec model is trained with the specified parameters, using the preprocessed text data that includes bigrams and trigrams. This creates embeddings for each word/phrase.</a:t>
          </a:r>
          <a:endParaRPr lang="en-US" sz="1200" kern="1200" dirty="0">
            <a:latin typeface="Times New Roman" panose="02020603050405020304" pitchFamily="18" charset="0"/>
            <a:cs typeface="Times New Roman" panose="02020603050405020304" pitchFamily="18" charset="0"/>
          </a:endParaRPr>
        </a:p>
      </dsp:txBody>
      <dsp:txXfrm>
        <a:off x="3217167" y="2534089"/>
        <a:ext cx="1255751" cy="1100740"/>
      </dsp:txXfrm>
    </dsp:sp>
    <dsp:sp modelId="{9E49F731-3CF6-6342-A27D-37A273BDD469}">
      <dsp:nvSpPr>
        <dsp:cNvPr id="0" name=""/>
        <dsp:cNvSpPr/>
      </dsp:nvSpPr>
      <dsp:spPr>
        <a:xfrm>
          <a:off x="4235985" y="2016093"/>
          <a:ext cx="236934" cy="236934"/>
        </a:xfrm>
        <a:prstGeom prst="triangle">
          <a:avLst>
            <a:gd name="adj" fmla="val 10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586D23-FAD5-E74D-89E1-63A231420234}">
      <dsp:nvSpPr>
        <dsp:cNvPr id="0" name=""/>
        <dsp:cNvSpPr/>
      </dsp:nvSpPr>
      <dsp:spPr>
        <a:xfrm rot="5400000">
          <a:off x="4893988" y="1738093"/>
          <a:ext cx="835915" cy="1390943"/>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0F05F0-66A0-4642-B6DB-39AFA2DB2090}">
      <dsp:nvSpPr>
        <dsp:cNvPr id="0" name=""/>
        <dsp:cNvSpPr/>
      </dsp:nvSpPr>
      <dsp:spPr>
        <a:xfrm>
          <a:off x="4754453" y="2153686"/>
          <a:ext cx="1255751" cy="1100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i="0" kern="1200" dirty="0">
              <a:latin typeface="Times New Roman" panose="02020603050405020304" pitchFamily="18" charset="0"/>
              <a:cs typeface="Times New Roman" panose="02020603050405020304" pitchFamily="18" charset="0"/>
            </a:rPr>
            <a:t>K-means is used to cluster the standardized word vectors. A function calculate_distortion computes the K-means inertia for different numbers of clusters (k), which is a measure of how internally coherent the clusters are.</a:t>
          </a:r>
          <a:endParaRPr lang="en-US" sz="1200" kern="1200" dirty="0">
            <a:latin typeface="Times New Roman" panose="02020603050405020304" pitchFamily="18" charset="0"/>
            <a:cs typeface="Times New Roman" panose="02020603050405020304" pitchFamily="18" charset="0"/>
          </a:endParaRPr>
        </a:p>
      </dsp:txBody>
      <dsp:txXfrm>
        <a:off x="4754453" y="2153686"/>
        <a:ext cx="1255751" cy="1100740"/>
      </dsp:txXfrm>
    </dsp:sp>
    <dsp:sp modelId="{12C44C74-910D-DF4C-A533-97D194F2B79F}">
      <dsp:nvSpPr>
        <dsp:cNvPr id="0" name=""/>
        <dsp:cNvSpPr/>
      </dsp:nvSpPr>
      <dsp:spPr>
        <a:xfrm>
          <a:off x="5773271" y="1635691"/>
          <a:ext cx="236934" cy="236934"/>
        </a:xfrm>
        <a:prstGeom prst="triangle">
          <a:avLst>
            <a:gd name="adj" fmla="val 10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88786F-4881-DE4D-AB5C-7B60B8C10D51}">
      <dsp:nvSpPr>
        <dsp:cNvPr id="0" name=""/>
        <dsp:cNvSpPr/>
      </dsp:nvSpPr>
      <dsp:spPr>
        <a:xfrm rot="5400000">
          <a:off x="6431274" y="1357690"/>
          <a:ext cx="835915" cy="1390943"/>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8DB2F4-5AE5-EB40-BFDA-ECF745C7773B}">
      <dsp:nvSpPr>
        <dsp:cNvPr id="0" name=""/>
        <dsp:cNvSpPr/>
      </dsp:nvSpPr>
      <dsp:spPr>
        <a:xfrm>
          <a:off x="6291739" y="1773283"/>
          <a:ext cx="1255751" cy="1100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i="0" kern="1200">
              <a:latin typeface="Times New Roman" panose="02020603050405020304" pitchFamily="18" charset="0"/>
              <a:cs typeface="Times New Roman" panose="02020603050405020304" pitchFamily="18" charset="0"/>
            </a:rPr>
            <a:t>The elbow method is used to determine the optimal number of clusters by plotting the distortion scores (inertia) against the number of clusters.</a:t>
          </a:r>
          <a:endParaRPr lang="en-US" sz="1200" kern="1200">
            <a:latin typeface="Times New Roman" panose="02020603050405020304" pitchFamily="18" charset="0"/>
            <a:cs typeface="Times New Roman" panose="02020603050405020304" pitchFamily="18" charset="0"/>
          </a:endParaRPr>
        </a:p>
      </dsp:txBody>
      <dsp:txXfrm>
        <a:off x="6291739" y="1773283"/>
        <a:ext cx="1255751" cy="1100740"/>
      </dsp:txXfrm>
    </dsp:sp>
    <dsp:sp modelId="{6A78B9F0-CC52-D946-A80C-3413DD742A5A}">
      <dsp:nvSpPr>
        <dsp:cNvPr id="0" name=""/>
        <dsp:cNvSpPr/>
      </dsp:nvSpPr>
      <dsp:spPr>
        <a:xfrm>
          <a:off x="7310556" y="1255288"/>
          <a:ext cx="236934" cy="236934"/>
        </a:xfrm>
        <a:prstGeom prst="triangle">
          <a:avLst>
            <a:gd name="adj" fmla="val 10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AE2795-B0C9-C44C-BC55-140EB4BAB403}">
      <dsp:nvSpPr>
        <dsp:cNvPr id="0" name=""/>
        <dsp:cNvSpPr/>
      </dsp:nvSpPr>
      <dsp:spPr>
        <a:xfrm rot="5400000">
          <a:off x="7968559" y="977288"/>
          <a:ext cx="835915" cy="1390943"/>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0387C7-D8DD-3D48-BED8-0384B50C6A8D}">
      <dsp:nvSpPr>
        <dsp:cNvPr id="0" name=""/>
        <dsp:cNvSpPr/>
      </dsp:nvSpPr>
      <dsp:spPr>
        <a:xfrm>
          <a:off x="7829024" y="1392880"/>
          <a:ext cx="1255751" cy="1100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i="0" kern="1200">
              <a:latin typeface="Times New Roman" panose="02020603050405020304" pitchFamily="18" charset="0"/>
              <a:cs typeface="Times New Roman" panose="02020603050405020304" pitchFamily="18" charset="0"/>
            </a:rPr>
            <a:t>The 'elbow' point in the plot is where the rate of decrease sharply changes, indicating a good balance between the number of clusters and the within-cluster sum of squares (inertia).</a:t>
          </a:r>
          <a:endParaRPr lang="en-US" sz="1200" kern="1200">
            <a:latin typeface="Times New Roman" panose="02020603050405020304" pitchFamily="18" charset="0"/>
            <a:cs typeface="Times New Roman" panose="02020603050405020304" pitchFamily="18" charset="0"/>
          </a:endParaRPr>
        </a:p>
      </dsp:txBody>
      <dsp:txXfrm>
        <a:off x="7829024" y="1392880"/>
        <a:ext cx="1255751" cy="1100740"/>
      </dsp:txXfrm>
    </dsp:sp>
    <dsp:sp modelId="{6C77841B-C234-6447-9BC9-A3504EA694FA}">
      <dsp:nvSpPr>
        <dsp:cNvPr id="0" name=""/>
        <dsp:cNvSpPr/>
      </dsp:nvSpPr>
      <dsp:spPr>
        <a:xfrm>
          <a:off x="8847842" y="874885"/>
          <a:ext cx="236934" cy="236934"/>
        </a:xfrm>
        <a:prstGeom prst="triangle">
          <a:avLst>
            <a:gd name="adj" fmla="val 10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2D97A0-0B73-D248-A33E-B69DE0D2EAE2}">
      <dsp:nvSpPr>
        <dsp:cNvPr id="0" name=""/>
        <dsp:cNvSpPr/>
      </dsp:nvSpPr>
      <dsp:spPr>
        <a:xfrm rot="5400000">
          <a:off x="9505845" y="596885"/>
          <a:ext cx="835915" cy="1390943"/>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8688A5-CEF9-524D-AD36-BCADC8AEACFA}">
      <dsp:nvSpPr>
        <dsp:cNvPr id="0" name=""/>
        <dsp:cNvSpPr/>
      </dsp:nvSpPr>
      <dsp:spPr>
        <a:xfrm>
          <a:off x="9366310" y="1012477"/>
          <a:ext cx="1255751" cy="1100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i="0" kern="1200">
              <a:latin typeface="Times New Roman" panose="02020603050405020304" pitchFamily="18" charset="0"/>
              <a:cs typeface="Times New Roman" panose="02020603050405020304" pitchFamily="18" charset="0"/>
            </a:rPr>
            <a:t>The cluster centers are then visualized in a 2D scatter plot, and each word is assigned to its closest cluster.</a:t>
          </a:r>
          <a:endParaRPr lang="en-US" sz="1200" kern="1200">
            <a:latin typeface="Times New Roman" panose="02020603050405020304" pitchFamily="18" charset="0"/>
            <a:cs typeface="Times New Roman" panose="02020603050405020304" pitchFamily="18" charset="0"/>
          </a:endParaRPr>
        </a:p>
      </dsp:txBody>
      <dsp:txXfrm>
        <a:off x="9366310" y="1012477"/>
        <a:ext cx="1255751" cy="1100740"/>
      </dsp:txXfrm>
    </dsp:sp>
    <dsp:sp modelId="{4777F40C-20A6-4D47-8FA4-9F92B1B2B032}">
      <dsp:nvSpPr>
        <dsp:cNvPr id="0" name=""/>
        <dsp:cNvSpPr/>
      </dsp:nvSpPr>
      <dsp:spPr>
        <a:xfrm>
          <a:off x="10385128" y="494482"/>
          <a:ext cx="236934" cy="236934"/>
        </a:xfrm>
        <a:prstGeom prst="triangle">
          <a:avLst>
            <a:gd name="adj" fmla="val 10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3579D7-0910-8949-96A7-97C30E45916E}">
      <dsp:nvSpPr>
        <dsp:cNvPr id="0" name=""/>
        <dsp:cNvSpPr/>
      </dsp:nvSpPr>
      <dsp:spPr>
        <a:xfrm rot="5400000">
          <a:off x="11043131" y="216482"/>
          <a:ext cx="835915" cy="1390943"/>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DDC887-C536-9E4B-B5FC-93EF0611201F}">
      <dsp:nvSpPr>
        <dsp:cNvPr id="0" name=""/>
        <dsp:cNvSpPr/>
      </dsp:nvSpPr>
      <dsp:spPr>
        <a:xfrm>
          <a:off x="10903596" y="632074"/>
          <a:ext cx="1255751" cy="1100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i="0" kern="1200">
              <a:latin typeface="Times New Roman" panose="02020603050405020304" pitchFamily="18" charset="0"/>
              <a:cs typeface="Times New Roman" panose="02020603050405020304" pitchFamily="18" charset="0"/>
            </a:rPr>
            <a:t>The plots show how well the data can be separated into clusters, and the top terms in each cluster can provide insights into common themes or topics in the text data.</a:t>
          </a:r>
          <a:endParaRPr lang="en-US" sz="1200" kern="1200">
            <a:latin typeface="Times New Roman" panose="02020603050405020304" pitchFamily="18" charset="0"/>
            <a:cs typeface="Times New Roman" panose="02020603050405020304" pitchFamily="18" charset="0"/>
          </a:endParaRPr>
        </a:p>
      </dsp:txBody>
      <dsp:txXfrm>
        <a:off x="10903596" y="632074"/>
        <a:ext cx="1255751" cy="11007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C92AC7-7F81-894F-A44E-B76C696C11F9}" type="datetimeFigureOut">
              <a:rPr lang="en-US" smtClean="0"/>
              <a:t>5/2/24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CFEF6-C725-0544-9F82-D65BC78C0003}" type="slidenum">
              <a:rPr lang="en-US" smtClean="0"/>
              <a:t>‹#›</a:t>
            </a:fld>
            <a:endParaRPr lang="en-US"/>
          </a:p>
        </p:txBody>
      </p:sp>
    </p:spTree>
    <p:extLst>
      <p:ext uri="{BB962C8B-B14F-4D97-AF65-F5344CB8AC3E}">
        <p14:creationId xmlns:p14="http://schemas.microsoft.com/office/powerpoint/2010/main" val="452077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6CFEF6-C725-0544-9F82-D65BC78C0003}" type="slidenum">
              <a:rPr lang="en-US" smtClean="0"/>
              <a:t>1</a:t>
            </a:fld>
            <a:endParaRPr lang="en-US"/>
          </a:p>
        </p:txBody>
      </p:sp>
    </p:spTree>
    <p:extLst>
      <p:ext uri="{BB962C8B-B14F-4D97-AF65-F5344CB8AC3E}">
        <p14:creationId xmlns:p14="http://schemas.microsoft.com/office/powerpoint/2010/main" val="641794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DA6CFEF6-C725-0544-9F82-D65BC78C0003}" type="slidenum">
              <a:rPr lang="en-US" smtClean="0"/>
              <a:t>11</a:t>
            </a:fld>
            <a:endParaRPr lang="en-US"/>
          </a:p>
        </p:txBody>
      </p:sp>
    </p:spTree>
    <p:extLst>
      <p:ext uri="{BB962C8B-B14F-4D97-AF65-F5344CB8AC3E}">
        <p14:creationId xmlns:p14="http://schemas.microsoft.com/office/powerpoint/2010/main" val="2994863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ECECEC"/>
                </a:solidFill>
                <a:effectLst/>
                <a:latin typeface="Söhne"/>
              </a:rPr>
              <a:t>Polarity Analysis:</a:t>
            </a:r>
          </a:p>
          <a:p>
            <a:pPr algn="l">
              <a:buFont typeface="Arial" panose="020B0604020202020204" pitchFamily="34" charset="0"/>
              <a:buChar char="•"/>
            </a:pPr>
            <a:r>
              <a:rPr lang="en-US" b="0" i="0" u="none" strike="noStrike" dirty="0">
                <a:solidFill>
                  <a:srgbClr val="ECECEC"/>
                </a:solidFill>
                <a:effectLst/>
                <a:latin typeface="Söhne"/>
              </a:rPr>
              <a:t>Polarity measures how positive or negative a text is. Scores closer to +1 indicate a highly positive sentiment, scores closer to -1 indicate a highly negative sentiment, and scores around 0 are neutral.</a:t>
            </a:r>
          </a:p>
          <a:p>
            <a:pPr algn="l">
              <a:buFont typeface="Arial" panose="020B0604020202020204" pitchFamily="34" charset="0"/>
              <a:buChar char="•"/>
            </a:pPr>
            <a:r>
              <a:rPr lang="en-US" b="0" i="0" u="none" strike="noStrike" dirty="0">
                <a:solidFill>
                  <a:srgbClr val="ECECEC"/>
                </a:solidFill>
                <a:effectLst/>
                <a:latin typeface="Söhne"/>
              </a:rPr>
              <a:t>The first graph shows a wider spread of polarity for negative reviews compared to positive ones, suggesting that negative sentiments vary greatly in their degree of negativity.</a:t>
            </a:r>
          </a:p>
          <a:p>
            <a:pPr algn="l">
              <a:buFont typeface="Arial" panose="020B0604020202020204" pitchFamily="34" charset="0"/>
              <a:buChar char="•"/>
            </a:pPr>
            <a:r>
              <a:rPr lang="en-US" b="0" i="0" u="none" strike="noStrike" dirty="0">
                <a:solidFill>
                  <a:srgbClr val="ECECEC"/>
                </a:solidFill>
                <a:effectLst/>
                <a:latin typeface="Söhne"/>
              </a:rPr>
              <a:t>Negative reviews seem to have higher polarity (more strongly negative) than positive reviews, implying that unhappy guests may have stronger feelings or more extreme expressions of dissatisfaction than those who left positive reviews.</a:t>
            </a:r>
          </a:p>
          <a:p>
            <a:pPr algn="l"/>
            <a:endParaRPr lang="en-US" b="1" i="0" u="none" strike="noStrike" dirty="0">
              <a:solidFill>
                <a:srgbClr val="ECECEC"/>
              </a:solidFill>
              <a:effectLst/>
              <a:latin typeface="Söhne"/>
            </a:endParaRPr>
          </a:p>
          <a:p>
            <a:pPr algn="l"/>
            <a:r>
              <a:rPr lang="en-US" b="1" i="0" u="none" strike="noStrike" dirty="0">
                <a:solidFill>
                  <a:srgbClr val="ECECEC"/>
                </a:solidFill>
                <a:effectLst/>
                <a:latin typeface="Söhne"/>
              </a:rPr>
              <a:t>Subjectivity Analysis:</a:t>
            </a:r>
          </a:p>
          <a:p>
            <a:pPr algn="l">
              <a:buFont typeface="Arial" panose="020B0604020202020204" pitchFamily="34" charset="0"/>
              <a:buChar char="•"/>
            </a:pPr>
            <a:r>
              <a:rPr lang="en-US" b="0" i="0" u="none" strike="noStrike" dirty="0">
                <a:solidFill>
                  <a:srgbClr val="ECECEC"/>
                </a:solidFill>
                <a:effectLst/>
                <a:latin typeface="Söhne"/>
              </a:rPr>
              <a:t>Subjectivity measures whether the text is based on facts (objective) or opinions and feelings (subjective). Scores closer to +1 indicate high subjectivity, while scores closer to 0 indicate objectivity.</a:t>
            </a:r>
          </a:p>
          <a:p>
            <a:pPr algn="l">
              <a:buFont typeface="Arial" panose="020B0604020202020204" pitchFamily="34" charset="0"/>
              <a:buChar char="•"/>
            </a:pPr>
            <a:r>
              <a:rPr lang="en-US" b="0" i="0" u="none" strike="noStrike" dirty="0">
                <a:solidFill>
                  <a:srgbClr val="ECECEC"/>
                </a:solidFill>
                <a:effectLst/>
                <a:latin typeface="Söhne"/>
              </a:rPr>
              <a:t>The second graph indicates that both positive and negative reviews have a broad range of subjectivity, with a peak in the center for negative reviews. This might suggest that people with negative opinions often include personal feelings or experiences in their reviews.</a:t>
            </a:r>
          </a:p>
          <a:p>
            <a:pPr algn="l">
              <a:buFont typeface="Arial" panose="020B0604020202020204" pitchFamily="34" charset="0"/>
              <a:buChar char="•"/>
            </a:pPr>
            <a:r>
              <a:rPr lang="en-US" b="0" i="0" u="none" strike="noStrike" dirty="0">
                <a:solidFill>
                  <a:srgbClr val="ECECEC"/>
                </a:solidFill>
                <a:effectLst/>
                <a:latin typeface="Söhne"/>
              </a:rPr>
              <a:t>There is a notable spike in subjectivity for negative reviews around the midpoint, implying that negative reviews tend to contain more personal opinions rather than objective facts.</a:t>
            </a:r>
          </a:p>
          <a:p>
            <a:endParaRPr lang="en-US" dirty="0"/>
          </a:p>
        </p:txBody>
      </p:sp>
      <p:sp>
        <p:nvSpPr>
          <p:cNvPr id="4" name="Slide Number Placeholder 3"/>
          <p:cNvSpPr>
            <a:spLocks noGrp="1"/>
          </p:cNvSpPr>
          <p:nvPr>
            <p:ph type="sldNum" sz="quarter" idx="5"/>
          </p:nvPr>
        </p:nvSpPr>
        <p:spPr/>
        <p:txBody>
          <a:bodyPr/>
          <a:lstStyle/>
          <a:p>
            <a:fld id="{DA6CFEF6-C725-0544-9F82-D65BC78C0003}" type="slidenum">
              <a:rPr lang="en-US" smtClean="0"/>
              <a:t>12</a:t>
            </a:fld>
            <a:endParaRPr lang="en-US"/>
          </a:p>
        </p:txBody>
      </p:sp>
    </p:spTree>
    <p:extLst>
      <p:ext uri="{BB962C8B-B14F-4D97-AF65-F5344CB8AC3E}">
        <p14:creationId xmlns:p14="http://schemas.microsoft.com/office/powerpoint/2010/main" val="1556723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ECECEC"/>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DA6CFEF6-C725-0544-9F82-D65BC78C0003}" type="slidenum">
              <a:rPr lang="en-US" smtClean="0"/>
              <a:t>14</a:t>
            </a:fld>
            <a:endParaRPr lang="en-US"/>
          </a:p>
        </p:txBody>
      </p:sp>
    </p:spTree>
    <p:extLst>
      <p:ext uri="{BB962C8B-B14F-4D97-AF65-F5344CB8AC3E}">
        <p14:creationId xmlns:p14="http://schemas.microsoft.com/office/powerpoint/2010/main" val="3027413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sng" strike="noStrike" dirty="0">
                <a:solidFill>
                  <a:srgbClr val="ECECEC"/>
                </a:solidFill>
                <a:effectLst/>
                <a:highlight>
                  <a:srgbClr val="212121"/>
                </a:highlight>
                <a:latin typeface="Söhne"/>
              </a:rPr>
              <a:t>Summary of </a:t>
            </a:r>
            <a:r>
              <a:rPr lang="en-US" b="1" i="0" u="sng" strike="noStrike" dirty="0" err="1">
                <a:solidFill>
                  <a:srgbClr val="ECECEC"/>
                </a:solidFill>
                <a:effectLst/>
                <a:highlight>
                  <a:srgbClr val="212121"/>
                </a:highlight>
                <a:latin typeface="Söhne"/>
              </a:rPr>
              <a:t>clsuters</a:t>
            </a:r>
            <a:r>
              <a:rPr lang="en-US" b="1" i="0" u="sng" strike="noStrike" dirty="0">
                <a:solidFill>
                  <a:srgbClr val="ECECEC"/>
                </a:solidFill>
                <a:effectLst/>
                <a:highlight>
                  <a:srgbClr val="212121"/>
                </a:highlight>
                <a:latin typeface="Söhne"/>
              </a:rPr>
              <a:t>:</a:t>
            </a:r>
          </a:p>
          <a:p>
            <a:pPr algn="l">
              <a:buFont typeface="Arial" panose="020B0604020202020204" pitchFamily="34" charset="0"/>
              <a:buChar char="•"/>
            </a:pPr>
            <a:r>
              <a:rPr lang="en-US" b="0" i="0" u="none" strike="noStrike" dirty="0">
                <a:solidFill>
                  <a:srgbClr val="ECECEC"/>
                </a:solidFill>
                <a:effectLst/>
                <a:latin typeface="Söhne"/>
              </a:rPr>
              <a:t>Logistics and Planning: Several clusters focus on the practical aspects of visiting Disneyland, such as trip planning, FastPass strategies, and queue management.</a:t>
            </a:r>
          </a:p>
          <a:p>
            <a:pPr algn="l">
              <a:buFont typeface="Arial" panose="020B0604020202020204" pitchFamily="34" charset="0"/>
              <a:buChar char="•"/>
            </a:pPr>
            <a:r>
              <a:rPr lang="en-US" b="0" i="0" u="none" strike="noStrike" dirty="0">
                <a:solidFill>
                  <a:srgbClr val="ECECEC"/>
                </a:solidFill>
                <a:effectLst/>
                <a:latin typeface="Söhne"/>
              </a:rPr>
              <a:t>Family and Children’s Experiences: Some clusters highlight the family-centric nature of the park, discussing children's rides, family-friendly services, and accommodations.</a:t>
            </a:r>
          </a:p>
          <a:p>
            <a:pPr algn="l">
              <a:buFont typeface="Arial" panose="020B0604020202020204" pitchFamily="34" charset="0"/>
              <a:buChar char="•"/>
            </a:pPr>
            <a:r>
              <a:rPr lang="en-US" b="0" i="0" u="none" strike="noStrike" dirty="0">
                <a:solidFill>
                  <a:srgbClr val="ECECEC"/>
                </a:solidFill>
                <a:effectLst/>
                <a:latin typeface="Söhne"/>
              </a:rPr>
              <a:t>Service Quality: Clusters reveal insights into guest interactions with staff, the perceived value of services, and the quality of customer care.</a:t>
            </a:r>
          </a:p>
          <a:p>
            <a:pPr algn="l">
              <a:buFont typeface="Arial" panose="020B0604020202020204" pitchFamily="34" charset="0"/>
              <a:buChar char="•"/>
            </a:pPr>
            <a:r>
              <a:rPr lang="en-US" b="0" i="0" u="none" strike="noStrike" dirty="0">
                <a:solidFill>
                  <a:srgbClr val="ECECEC"/>
                </a:solidFill>
                <a:effectLst/>
                <a:latin typeface="Söhne"/>
              </a:rPr>
              <a:t>Dining and Accommodation: Feedback on food quality, dining experiences, and hotel stays are common, pointing out both positives and critiques.</a:t>
            </a:r>
          </a:p>
          <a:p>
            <a:pPr algn="l">
              <a:buFont typeface="Arial" panose="020B0604020202020204" pitchFamily="34" charset="0"/>
              <a:buChar char="•"/>
            </a:pPr>
            <a:r>
              <a:rPr lang="en-US" b="0" i="0" u="none" strike="noStrike" dirty="0">
                <a:solidFill>
                  <a:srgbClr val="ECECEC"/>
                </a:solidFill>
                <a:effectLst/>
                <a:latin typeface="Söhne"/>
              </a:rPr>
              <a:t>Comparisons and Expectations: Guests compare different Disneyland parks and their experiences to expectations, often reflecting on past visits.</a:t>
            </a:r>
          </a:p>
          <a:p>
            <a:pPr algn="l">
              <a:buFont typeface="Arial" panose="020B0604020202020204" pitchFamily="34" charset="0"/>
              <a:buChar char="•"/>
            </a:pPr>
            <a:r>
              <a:rPr lang="en-US" b="0" i="0" u="none" strike="noStrike" dirty="0">
                <a:solidFill>
                  <a:srgbClr val="ECECEC"/>
                </a:solidFill>
                <a:effectLst/>
                <a:latin typeface="Söhne"/>
              </a:rPr>
              <a:t>Emotional Responses: Clusters indicate a range of emotions, from joy and nostalgia to disappointment and frustration.</a:t>
            </a:r>
          </a:p>
          <a:p>
            <a:pPr algn="l">
              <a:buFont typeface="Arial" panose="020B0604020202020204" pitchFamily="34" charset="0"/>
              <a:buChar char="•"/>
            </a:pPr>
            <a:r>
              <a:rPr lang="en-US" b="0" i="0" u="none" strike="noStrike" dirty="0">
                <a:solidFill>
                  <a:srgbClr val="ECECEC"/>
                </a:solidFill>
                <a:effectLst/>
                <a:latin typeface="Söhne"/>
              </a:rPr>
              <a:t>Financial Considerations: The cost of tickets, food, and souvenirs, along with discussions about overall value for money, appear frequently in the clusters.</a:t>
            </a:r>
          </a:p>
          <a:p>
            <a:pPr algn="l">
              <a:buFont typeface="Arial" panose="020B0604020202020204" pitchFamily="34" charset="0"/>
              <a:buChar char="•"/>
            </a:pPr>
            <a:r>
              <a:rPr lang="en-US" b="0" i="0" u="none" strike="noStrike" dirty="0">
                <a:solidFill>
                  <a:srgbClr val="ECECEC"/>
                </a:solidFill>
                <a:effectLst/>
                <a:latin typeface="Söhne"/>
              </a:rPr>
              <a:t>Crowds and Waiting Times: A recurring theme is the impact of crowds on the experience, particularly in relation to wait times for attractions.</a:t>
            </a:r>
          </a:p>
          <a:p>
            <a:pPr algn="l">
              <a:buFont typeface="Arial" panose="020B0604020202020204" pitchFamily="34" charset="0"/>
              <a:buChar char="•"/>
            </a:pPr>
            <a:r>
              <a:rPr lang="en-US" b="0" i="0" u="none" strike="noStrike" dirty="0">
                <a:solidFill>
                  <a:srgbClr val="ECECEC"/>
                </a:solidFill>
                <a:effectLst/>
                <a:latin typeface="Söhne"/>
              </a:rPr>
              <a:t>Staff and Cast Members: Interactions with Disneyland employees and cast members are frequently mentioned, affecting the overall guest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ECECEC"/>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DA6CFEF6-C725-0544-9F82-D65BC78C0003}" type="slidenum">
              <a:rPr lang="en-US" smtClean="0"/>
              <a:t>15</a:t>
            </a:fld>
            <a:endParaRPr lang="en-US"/>
          </a:p>
        </p:txBody>
      </p:sp>
    </p:spTree>
    <p:extLst>
      <p:ext uri="{BB962C8B-B14F-4D97-AF65-F5344CB8AC3E}">
        <p14:creationId xmlns:p14="http://schemas.microsoft.com/office/powerpoint/2010/main" val="2520771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ECECEC"/>
                </a:solidFill>
                <a:effectLst/>
                <a:latin typeface="Söhne"/>
              </a:rPr>
              <a:t>Cluster Analysis:</a:t>
            </a:r>
          </a:p>
          <a:p>
            <a:pPr algn="l">
              <a:buFont typeface="Arial" panose="020B0604020202020204" pitchFamily="34" charset="0"/>
              <a:buChar char="•"/>
            </a:pPr>
            <a:r>
              <a:rPr lang="en-US" b="1" i="0" u="none" strike="noStrike" dirty="0">
                <a:solidFill>
                  <a:srgbClr val="ECECEC"/>
                </a:solidFill>
                <a:effectLst/>
                <a:latin typeface="Söhne"/>
              </a:rPr>
              <a:t>Cluster 0 (Technical and Ride Issues)</a:t>
            </a:r>
            <a:r>
              <a:rPr lang="en-US" b="0" i="0" u="none" strike="noStrike" dirty="0">
                <a:solidFill>
                  <a:srgbClr val="ECECEC"/>
                </a:solidFill>
                <a:effectLst/>
                <a:latin typeface="Söhne"/>
              </a:rPr>
              <a:t>: Terms like "difficulty," "technical," "shut," and "fix" suggest that visitors are discussing technical issues or challenges with rides. Disneyland could investigate and address recurring technical problems to improve ride reliability and guest satisfaction.</a:t>
            </a:r>
          </a:p>
          <a:p>
            <a:pPr algn="l">
              <a:buFont typeface="Arial" panose="020B0604020202020204" pitchFamily="34" charset="0"/>
              <a:buChar char="•"/>
            </a:pPr>
            <a:r>
              <a:rPr lang="en-US" b="1" i="0" u="none" strike="noStrike" dirty="0">
                <a:solidFill>
                  <a:srgbClr val="ECECEC"/>
                </a:solidFill>
                <a:effectLst/>
                <a:latin typeface="Söhne"/>
              </a:rPr>
              <a:t>Cluster 1 (Locations and Experiences)</a:t>
            </a:r>
            <a:r>
              <a:rPr lang="en-US" b="0" i="0" u="none" strike="noStrike" dirty="0">
                <a:solidFill>
                  <a:srgbClr val="ECECEC"/>
                </a:solidFill>
                <a:effectLst/>
                <a:latin typeface="Söhne"/>
              </a:rPr>
              <a:t>: References to specific locations like "Hong Kong" and "Florida," paired with words like "compare" and "ocean," might indicate comparisons between different Disneyland parks. Understanding these comparisons could help align the experiences offered at various locations.</a:t>
            </a:r>
          </a:p>
          <a:p>
            <a:pPr algn="l">
              <a:buFont typeface="Arial" panose="020B0604020202020204" pitchFamily="34" charset="0"/>
              <a:buChar char="•"/>
            </a:pPr>
            <a:r>
              <a:rPr lang="en-US" b="1" i="0" u="none" strike="noStrike" dirty="0">
                <a:solidFill>
                  <a:srgbClr val="ECECEC"/>
                </a:solidFill>
                <a:effectLst/>
                <a:latin typeface="Söhne"/>
              </a:rPr>
              <a:t>Cluster 2 (Crowd Management)</a:t>
            </a:r>
            <a:r>
              <a:rPr lang="en-US" b="0" i="0" u="none" strike="noStrike" dirty="0">
                <a:solidFill>
                  <a:srgbClr val="ECECEC"/>
                </a:solidFill>
                <a:effectLst/>
                <a:latin typeface="Söhne"/>
              </a:rPr>
              <a:t>: Words like "shoulder," "crowd," and "step" imply discussions about crowded spaces and visitor movement within the park. This suggests a need to improve crowd management strategies and possibly to enhance the design of walking paths and queues.</a:t>
            </a:r>
          </a:p>
          <a:p>
            <a:pPr algn="l">
              <a:buFont typeface="Arial" panose="020B0604020202020204" pitchFamily="34" charset="0"/>
              <a:buChar char="•"/>
            </a:pPr>
            <a:r>
              <a:rPr lang="en-US" b="1" i="0" u="none" strike="noStrike" dirty="0">
                <a:solidFill>
                  <a:srgbClr val="ECECEC"/>
                </a:solidFill>
                <a:effectLst/>
                <a:latin typeface="Söhne"/>
              </a:rPr>
              <a:t>Cluster 3 (Waiting Times)</a:t>
            </a:r>
            <a:r>
              <a:rPr lang="en-US" b="0" i="0" u="none" strike="noStrike" dirty="0">
                <a:solidFill>
                  <a:srgbClr val="ECECEC"/>
                </a:solidFill>
                <a:effectLst/>
                <a:latin typeface="Söhne"/>
              </a:rPr>
              <a:t>: With terms such as "wait," "line," and "minute," there is a clear emphasis on the waiting experience. Disneyland could focus on reducing wait times, possibly by optimizing the FastPass system or introducing more engaging activities in queue areas.</a:t>
            </a:r>
          </a:p>
          <a:p>
            <a:pPr algn="l"/>
            <a:endParaRPr lang="en-US" b="1" i="0" u="none" strike="noStrike" dirty="0">
              <a:solidFill>
                <a:srgbClr val="ECECEC"/>
              </a:solidFill>
              <a:effectLst/>
              <a:latin typeface="Söhne"/>
            </a:endParaRPr>
          </a:p>
          <a:p>
            <a:pPr algn="l"/>
            <a:r>
              <a:rPr lang="en-US" b="1" i="0" u="none" strike="noStrike" dirty="0">
                <a:solidFill>
                  <a:srgbClr val="ECECEC"/>
                </a:solidFill>
                <a:effectLst/>
                <a:latin typeface="Söhne"/>
              </a:rPr>
              <a:t>Customer Insights:</a:t>
            </a:r>
          </a:p>
          <a:p>
            <a:pPr algn="l"/>
            <a:r>
              <a:rPr lang="en-US" b="0" i="0" u="none" strike="noStrike" dirty="0">
                <a:solidFill>
                  <a:srgbClr val="ECECEC"/>
                </a:solidFill>
                <a:effectLst/>
                <a:latin typeface="Söhne"/>
              </a:rPr>
              <a:t>Based on this analysis, Disneyland can act on the following insights:</a:t>
            </a:r>
          </a:p>
          <a:p>
            <a:pPr algn="l">
              <a:buFont typeface="+mj-lt"/>
              <a:buAutoNum type="arabicPeriod"/>
            </a:pPr>
            <a:r>
              <a:rPr lang="en-US" b="1" i="0" u="none" strike="noStrike" dirty="0">
                <a:solidFill>
                  <a:srgbClr val="ECECEC"/>
                </a:solidFill>
                <a:effectLst/>
                <a:latin typeface="Söhne"/>
              </a:rPr>
              <a:t>Ride Maintenance</a:t>
            </a:r>
            <a:r>
              <a:rPr lang="en-US" b="0" i="0" u="none" strike="noStrike" dirty="0">
                <a:solidFill>
                  <a:srgbClr val="ECECEC"/>
                </a:solidFill>
                <a:effectLst/>
                <a:latin typeface="Söhne"/>
              </a:rPr>
              <a:t>: Investigate reports of technical issues with rides and implement a more proactive maintenance schedule to prevent ride closures and ensure a seamless experience for visitors.</a:t>
            </a:r>
          </a:p>
          <a:p>
            <a:pPr algn="l">
              <a:buFont typeface="+mj-lt"/>
              <a:buAutoNum type="arabicPeriod"/>
            </a:pPr>
            <a:r>
              <a:rPr lang="en-US" b="1" i="0" u="none" strike="noStrike" dirty="0">
                <a:solidFill>
                  <a:srgbClr val="ECECEC"/>
                </a:solidFill>
                <a:effectLst/>
                <a:latin typeface="Söhne"/>
              </a:rPr>
              <a:t>Park Experience Standardization</a:t>
            </a:r>
            <a:r>
              <a:rPr lang="en-US" b="0" i="0" u="none" strike="noStrike" dirty="0">
                <a:solidFill>
                  <a:srgbClr val="ECECEC"/>
                </a:solidFill>
                <a:effectLst/>
                <a:latin typeface="Söhne"/>
              </a:rPr>
              <a:t>: Analyze visitor comparisons across different parks to understand which features or experiences could be standardized or adapted to meet or exceed visitor expectations consistently.</a:t>
            </a:r>
          </a:p>
          <a:p>
            <a:pPr algn="l">
              <a:buFont typeface="+mj-lt"/>
              <a:buAutoNum type="arabicPeriod"/>
            </a:pPr>
            <a:r>
              <a:rPr lang="en-US" b="1" i="0" u="none" strike="noStrike" dirty="0">
                <a:solidFill>
                  <a:srgbClr val="ECECEC"/>
                </a:solidFill>
                <a:effectLst/>
                <a:latin typeface="Söhne"/>
              </a:rPr>
              <a:t>Crowd Flow Improvement</a:t>
            </a:r>
            <a:r>
              <a:rPr lang="en-US" b="0" i="0" u="none" strike="noStrike" dirty="0">
                <a:solidFill>
                  <a:srgbClr val="ECECEC"/>
                </a:solidFill>
                <a:effectLst/>
                <a:latin typeface="Söhne"/>
              </a:rPr>
              <a:t>: Review the design and management of high-traffic areas to improve visitor flow and comfort. This could include better signage, designated walking lanes, or even remodeling certain park areas.</a:t>
            </a:r>
          </a:p>
          <a:p>
            <a:pPr algn="l">
              <a:buFont typeface="+mj-lt"/>
              <a:buAutoNum type="arabicPeriod"/>
            </a:pPr>
            <a:r>
              <a:rPr lang="en-US" b="1" i="0" u="none" strike="noStrike" dirty="0">
                <a:solidFill>
                  <a:srgbClr val="ECECEC"/>
                </a:solidFill>
                <a:effectLst/>
                <a:latin typeface="Söhne"/>
              </a:rPr>
              <a:t>Queue Management</a:t>
            </a:r>
            <a:r>
              <a:rPr lang="en-US" b="0" i="0" u="none" strike="noStrike" dirty="0">
                <a:solidFill>
                  <a:srgbClr val="ECECEC"/>
                </a:solidFill>
                <a:effectLst/>
                <a:latin typeface="Söhne"/>
              </a:rPr>
              <a:t>: Continue to innovate in queue management, potentially expanding the FastPass system or introducing entertainment and interactions in line to make the waiting part of the experience rather than a negative aspect.</a:t>
            </a:r>
          </a:p>
          <a:p>
            <a:pPr algn="l">
              <a:buFont typeface="+mj-lt"/>
              <a:buAutoNum type="arabicPeriod"/>
            </a:pPr>
            <a:r>
              <a:rPr lang="en-US" b="1" i="0" u="none" strike="noStrike" dirty="0">
                <a:solidFill>
                  <a:srgbClr val="ECECEC"/>
                </a:solidFill>
                <a:effectLst/>
                <a:latin typeface="Söhne"/>
              </a:rPr>
              <a:t>Visitor Engagement</a:t>
            </a:r>
            <a:r>
              <a:rPr lang="en-US" b="0" i="0" u="none" strike="noStrike" dirty="0">
                <a:solidFill>
                  <a:srgbClr val="ECECEC"/>
                </a:solidFill>
                <a:effectLst/>
                <a:latin typeface="Söhne"/>
              </a:rPr>
              <a:t>: Engage with visitors to address their concerns and suggestions, perhaps by using surveys or feedback stations throughout the parks, ensuring that visitor feedback is continuously collected and acted upon.</a:t>
            </a:r>
          </a:p>
          <a:p>
            <a:pPr algn="l">
              <a:buFont typeface="+mj-lt"/>
              <a:buAutoNum type="arabicPeriod"/>
            </a:pPr>
            <a:r>
              <a:rPr lang="en-US" b="1" i="0" u="none" strike="noStrike" dirty="0">
                <a:solidFill>
                  <a:srgbClr val="ECECEC"/>
                </a:solidFill>
                <a:effectLst/>
                <a:latin typeface="Söhne"/>
              </a:rPr>
              <a:t>Personalized Experiences</a:t>
            </a:r>
            <a:r>
              <a:rPr lang="en-US" b="0" i="0" u="none" strike="noStrike" dirty="0">
                <a:solidFill>
                  <a:srgbClr val="ECECEC"/>
                </a:solidFill>
                <a:effectLst/>
                <a:latin typeface="Söhne"/>
              </a:rPr>
              <a:t>: Develop personalized experiences based on visitor preferences to reduce the impact of negatives like waiting times. For example, suggest alternative attractions with shorter wait times or provide personalized schedules to visitors based on their interests.</a:t>
            </a:r>
          </a:p>
        </p:txBody>
      </p:sp>
      <p:sp>
        <p:nvSpPr>
          <p:cNvPr id="4" name="Slide Number Placeholder 3"/>
          <p:cNvSpPr>
            <a:spLocks noGrp="1"/>
          </p:cNvSpPr>
          <p:nvPr>
            <p:ph type="sldNum" sz="quarter" idx="5"/>
          </p:nvPr>
        </p:nvSpPr>
        <p:spPr/>
        <p:txBody>
          <a:bodyPr/>
          <a:lstStyle/>
          <a:p>
            <a:fld id="{DA6CFEF6-C725-0544-9F82-D65BC78C0003}" type="slidenum">
              <a:rPr lang="en-US" smtClean="0"/>
              <a:t>16</a:t>
            </a:fld>
            <a:endParaRPr lang="en-US"/>
          </a:p>
        </p:txBody>
      </p:sp>
    </p:spTree>
    <p:extLst>
      <p:ext uri="{BB962C8B-B14F-4D97-AF65-F5344CB8AC3E}">
        <p14:creationId xmlns:p14="http://schemas.microsoft.com/office/powerpoint/2010/main" val="605043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6CFEF6-C725-0544-9F82-D65BC78C0003}" type="slidenum">
              <a:rPr lang="en-US" smtClean="0"/>
              <a:t>17</a:t>
            </a:fld>
            <a:endParaRPr lang="en-US"/>
          </a:p>
        </p:txBody>
      </p:sp>
    </p:spTree>
    <p:extLst>
      <p:ext uri="{BB962C8B-B14F-4D97-AF65-F5344CB8AC3E}">
        <p14:creationId xmlns:p14="http://schemas.microsoft.com/office/powerpoint/2010/main" val="3571085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NewRomanPSMT"/>
              </a:rPr>
              <a:t>Topic 0 - Crowd management : This topic can cover the management of the crowd at Disneyland California. The discussion can revolve around the strategies used by the management to control crowds, the peak hours, how the prices of the tickets affect the crowd, and the overall experience of the visitors. </a:t>
            </a:r>
          </a:p>
          <a:p>
            <a:endParaRPr lang="en-US" sz="1800" dirty="0">
              <a:effectLst/>
              <a:latin typeface="TimesNewRomanPSMT"/>
            </a:endParaRPr>
          </a:p>
          <a:p>
            <a:r>
              <a:rPr lang="en-US" sz="1800" dirty="0">
                <a:effectLst/>
                <a:latin typeface="TimesNewRomanPSMT"/>
              </a:rPr>
              <a:t>Topic 1 - Festive experiences : This topic can cover festive experiences, such as Halloween and Christmas celebrations. The discussion can be around different themes, the decorations, and the overall experience of celebrating these festivals at Disneyland California. </a:t>
            </a:r>
            <a:endParaRPr lang="en-US" sz="1200" dirty="0">
              <a:effectLst/>
              <a:latin typeface="+mn-lt"/>
            </a:endParaRPr>
          </a:p>
          <a:p>
            <a:endParaRPr lang="en-US" sz="1800" dirty="0">
              <a:effectLst/>
              <a:latin typeface="TimesNewRomanPSMT"/>
            </a:endParaRPr>
          </a:p>
          <a:p>
            <a:r>
              <a:rPr lang="en-US" sz="1800" dirty="0">
                <a:effectLst/>
                <a:latin typeface="TimesNewRomanPSMT"/>
              </a:rPr>
              <a:t>Topic 2 - Fireworks and shows: The discussion can revolve around the different fireworks and shows, the timings, the character interaction, and the overall experience of watching these shows. </a:t>
            </a:r>
            <a:endParaRPr lang="en-US" sz="1200" dirty="0">
              <a:effectLst/>
              <a:latin typeface="+mn-lt"/>
            </a:endParaRPr>
          </a:p>
          <a:p>
            <a:endParaRPr lang="en-US" sz="1200" dirty="0">
              <a:effectLst/>
              <a:latin typeface="+mn-lt"/>
            </a:endParaRPr>
          </a:p>
          <a:p>
            <a:r>
              <a:rPr lang="en-US" sz="1200" dirty="0">
                <a:effectLst/>
                <a:latin typeface="+mn-lt"/>
              </a:rPr>
              <a:t>T</a:t>
            </a:r>
            <a:r>
              <a:rPr lang="en-US" sz="1800" dirty="0">
                <a:effectLst/>
                <a:latin typeface="TimesNewRomanPSMT"/>
              </a:rPr>
              <a:t>opic 3 - Fastpass enhancing Magical adventures : This topic can cover the different attractions, and experiences. The discussion can be around the most popular attractions, how to plan your visit using </a:t>
            </a:r>
            <a:r>
              <a:rPr lang="en-US" sz="1800" dirty="0" err="1">
                <a:effectLst/>
                <a:latin typeface="TimesNewRomanPSMT"/>
              </a:rPr>
              <a:t>fastpass</a:t>
            </a:r>
            <a:r>
              <a:rPr lang="en-US" sz="1800" dirty="0">
                <a:effectLst/>
                <a:latin typeface="TimesNewRomanPSMT"/>
              </a:rPr>
              <a:t>, and the overall experience of going on a magical adventure at Disneyland California. </a:t>
            </a:r>
          </a:p>
          <a:p>
            <a:endParaRPr lang="en-US"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NewRomanPSMT"/>
              </a:rPr>
              <a:t>The importance of effective crowd management at Disneyland California cannot be underestimated as it affects every visitor to the park, with millions of guests each year. The festive experiences such as Halloween and Christmas celebrations, while enjoyed by many, may not be universally appealing and could potentially bring additional crowds, causing visitors to avoid the park during those times. </a:t>
            </a:r>
            <a:endParaRPr lang="en-US" dirty="0"/>
          </a:p>
          <a:p>
            <a:endParaRPr lang="en-US" dirty="0">
              <a:effectLst/>
            </a:endParaRPr>
          </a:p>
        </p:txBody>
      </p:sp>
      <p:sp>
        <p:nvSpPr>
          <p:cNvPr id="4" name="Slide Number Placeholder 3"/>
          <p:cNvSpPr>
            <a:spLocks noGrp="1"/>
          </p:cNvSpPr>
          <p:nvPr>
            <p:ph type="sldNum" sz="quarter" idx="5"/>
          </p:nvPr>
        </p:nvSpPr>
        <p:spPr/>
        <p:txBody>
          <a:bodyPr/>
          <a:lstStyle/>
          <a:p>
            <a:fld id="{DA6CFEF6-C725-0544-9F82-D65BC78C0003}" type="slidenum">
              <a:rPr lang="en-US" smtClean="0"/>
              <a:t>18</a:t>
            </a:fld>
            <a:endParaRPr lang="en-US"/>
          </a:p>
        </p:txBody>
      </p:sp>
    </p:spTree>
    <p:extLst>
      <p:ext uri="{BB962C8B-B14F-4D97-AF65-F5344CB8AC3E}">
        <p14:creationId xmlns:p14="http://schemas.microsoft.com/office/powerpoint/2010/main" val="3301560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800"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A6CFEF6-C725-0544-9F82-D65BC78C0003}" type="slidenum">
              <a:rPr lang="en-US" smtClean="0"/>
              <a:t>19</a:t>
            </a:fld>
            <a:endParaRPr lang="en-US"/>
          </a:p>
        </p:txBody>
      </p:sp>
    </p:spTree>
    <p:extLst>
      <p:ext uri="{BB962C8B-B14F-4D97-AF65-F5344CB8AC3E}">
        <p14:creationId xmlns:p14="http://schemas.microsoft.com/office/powerpoint/2010/main" val="4159761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800" dirty="0">
                <a:effectLst/>
                <a:latin typeface="TimesNewRomanPSMT"/>
              </a:rPr>
              <a:t>Topic 0 - Character Experiences at Disneyland Paris: The topic discussed the impact of character interactions at rides, bookstores, shows, food restaurants, and hotels. </a:t>
            </a:r>
            <a:endParaRPr lang="en-US" sz="4000" dirty="0"/>
          </a:p>
          <a:p>
            <a:pPr>
              <a:buFont typeface="Arial" panose="020B0604020202020204" pitchFamily="34" charset="0"/>
              <a:buNone/>
            </a:pPr>
            <a:endParaRPr lang="en-US" sz="1800" dirty="0">
              <a:effectLst/>
              <a:latin typeface="TimesNewRomanPSMT"/>
            </a:endParaRPr>
          </a:p>
          <a:p>
            <a:pPr>
              <a:buFont typeface="Arial" panose="020B0604020202020204" pitchFamily="34" charset="0"/>
              <a:buNone/>
            </a:pPr>
            <a:r>
              <a:rPr lang="en-US" sz="1800" dirty="0">
                <a:effectLst/>
                <a:latin typeface="TimesNewRomanPSMT"/>
              </a:rPr>
              <a:t>Topic 1 - Fast Pass for great overall experiences: This topic discussed different attractions at Disneyland Paris and how to maximize the experience by using the Fast Pass system. </a:t>
            </a:r>
            <a:endParaRPr lang="en-US" sz="4000" dirty="0">
              <a:effectLst/>
            </a:endParaRPr>
          </a:p>
          <a:p>
            <a:pPr>
              <a:buFont typeface="Arial" panose="020B0604020202020204" pitchFamily="34" charset="0"/>
              <a:buNone/>
            </a:pPr>
            <a:endParaRPr lang="en-US" sz="1800" dirty="0">
              <a:effectLst/>
              <a:latin typeface="TimesNewRomanPSMT"/>
            </a:endParaRPr>
          </a:p>
          <a:p>
            <a:pPr>
              <a:buFont typeface="Arial" panose="020B0604020202020204" pitchFamily="34" charset="0"/>
              <a:buNone/>
            </a:pPr>
            <a:r>
              <a:rPr lang="en-US" sz="1800" dirty="0">
                <a:effectLst/>
                <a:latin typeface="TimesNewRomanPSMT"/>
              </a:rPr>
              <a:t>Topic 2 - Hotel Accommodations and Dining : This topic may be about the various hotels and restaurants available at Disneyland Paris, including options for different budgets and tastes. </a:t>
            </a:r>
            <a:endParaRPr lang="en-US" sz="4000" dirty="0">
              <a:effectLst/>
            </a:endParaRPr>
          </a:p>
          <a:p>
            <a:pPr>
              <a:buFont typeface="Arial" panose="020B0604020202020204" pitchFamily="34" charset="0"/>
              <a:buNone/>
            </a:pPr>
            <a:endParaRPr lang="en-US" sz="1800" dirty="0">
              <a:effectLst/>
              <a:latin typeface="TimesNewRomanPSMT"/>
            </a:endParaRPr>
          </a:p>
          <a:p>
            <a:pPr>
              <a:buFont typeface="Arial" panose="020B0604020202020204" pitchFamily="34" charset="0"/>
              <a:buNone/>
            </a:pPr>
            <a:r>
              <a:rPr lang="en-US" sz="1800" dirty="0">
                <a:effectLst/>
                <a:latin typeface="TimesNewRomanPSMT"/>
              </a:rPr>
              <a:t>Topic 3 - Tips and Tricks for a Magical Visit : This topic seems to be about insider tips and advice on how to make the most of your visit to Disneyland Paris. </a:t>
            </a:r>
          </a:p>
          <a:p>
            <a:pPr>
              <a:buFont typeface="Arial" panose="020B0604020202020204" pitchFamily="34" charset="0"/>
              <a:buNone/>
            </a:pPr>
            <a:endParaRPr lang="en-US"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effectLst/>
                <a:latin typeface="TimesNewRomanPSMT"/>
              </a:rPr>
              <a:t>Topic 2 is most discussed in Winter and Topic 3 is the least discussed. Topic 1 is </a:t>
            </a:r>
            <a:r>
              <a:rPr lang="en-US" sz="1800" dirty="0" err="1">
                <a:effectLst/>
                <a:latin typeface="TimesNewRomanPSMT"/>
              </a:rPr>
              <a:t>slighlty</a:t>
            </a:r>
            <a:r>
              <a:rPr lang="en-US" sz="1800" dirty="0">
                <a:effectLst/>
                <a:latin typeface="TimesNewRomanPSMT"/>
              </a:rPr>
              <a:t> more discussed in Summer, Spring than Topic 2 may be because crowd and long lines are major concern for </a:t>
            </a:r>
            <a:r>
              <a:rPr lang="en-US" sz="1800" dirty="0" err="1">
                <a:effectLst/>
                <a:latin typeface="TimesNewRomanPSMT"/>
              </a:rPr>
              <a:t>themepark</a:t>
            </a:r>
            <a:r>
              <a:rPr lang="en-US" sz="1800" dirty="0">
                <a:effectLst/>
                <a:latin typeface="TimesNewRomanPSMT"/>
              </a:rPr>
              <a:t> and </a:t>
            </a:r>
            <a:r>
              <a:rPr lang="en-US" sz="1800" dirty="0" err="1">
                <a:effectLst/>
                <a:latin typeface="TimesNewRomanPSMT"/>
              </a:rPr>
              <a:t>fastpass</a:t>
            </a:r>
            <a:r>
              <a:rPr lang="en-US" sz="1800" dirty="0">
                <a:effectLst/>
                <a:latin typeface="TimesNewRomanPSMT"/>
              </a:rPr>
              <a:t> can enhance the overall experience. Topic 2 is most discussed during winter as visitors are more focused on indoor experiences, such as dining and staying in hotels. Fall has an equal discussion on both topics due to moderate crowds and a balanced interest in both experiences. </a:t>
            </a:r>
            <a:endParaRPr lang="en-US" sz="4000" dirty="0">
              <a:effectLst/>
            </a:endParaRPr>
          </a:p>
          <a:p>
            <a:pPr>
              <a:buFont typeface="Arial" panose="020B0604020202020204" pitchFamily="34" charset="0"/>
              <a:buNone/>
            </a:pPr>
            <a:endParaRPr lang="en-US" sz="2800" dirty="0">
              <a:effectLst/>
            </a:endParaRPr>
          </a:p>
        </p:txBody>
      </p:sp>
      <p:sp>
        <p:nvSpPr>
          <p:cNvPr id="4" name="Slide Number Placeholder 3"/>
          <p:cNvSpPr>
            <a:spLocks noGrp="1"/>
          </p:cNvSpPr>
          <p:nvPr>
            <p:ph type="sldNum" sz="quarter" idx="5"/>
          </p:nvPr>
        </p:nvSpPr>
        <p:spPr/>
        <p:txBody>
          <a:bodyPr/>
          <a:lstStyle/>
          <a:p>
            <a:fld id="{DA6CFEF6-C725-0544-9F82-D65BC78C0003}" type="slidenum">
              <a:rPr lang="en-US" smtClean="0"/>
              <a:t>20</a:t>
            </a:fld>
            <a:endParaRPr lang="en-US"/>
          </a:p>
        </p:txBody>
      </p:sp>
    </p:spTree>
    <p:extLst>
      <p:ext uri="{BB962C8B-B14F-4D97-AF65-F5344CB8AC3E}">
        <p14:creationId xmlns:p14="http://schemas.microsoft.com/office/powerpoint/2010/main" val="508306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endParaRPr lang="en-US" sz="1800" dirty="0">
              <a:effectLst/>
              <a:latin typeface="TimesNewRomanPSMT"/>
            </a:endParaRPr>
          </a:p>
        </p:txBody>
      </p:sp>
      <p:sp>
        <p:nvSpPr>
          <p:cNvPr id="4" name="Slide Number Placeholder 3"/>
          <p:cNvSpPr>
            <a:spLocks noGrp="1"/>
          </p:cNvSpPr>
          <p:nvPr>
            <p:ph type="sldNum" sz="quarter" idx="5"/>
          </p:nvPr>
        </p:nvSpPr>
        <p:spPr/>
        <p:txBody>
          <a:bodyPr/>
          <a:lstStyle/>
          <a:p>
            <a:fld id="{DA6CFEF6-C725-0544-9F82-D65BC78C0003}" type="slidenum">
              <a:rPr lang="en-US" smtClean="0"/>
              <a:t>21</a:t>
            </a:fld>
            <a:endParaRPr lang="en-US"/>
          </a:p>
        </p:txBody>
      </p:sp>
    </p:spTree>
    <p:extLst>
      <p:ext uri="{BB962C8B-B14F-4D97-AF65-F5344CB8AC3E}">
        <p14:creationId xmlns:p14="http://schemas.microsoft.com/office/powerpoint/2010/main" val="816426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6CFEF6-C725-0544-9F82-D65BC78C0003}" type="slidenum">
              <a:rPr lang="en-US" smtClean="0"/>
              <a:t>3</a:t>
            </a:fld>
            <a:endParaRPr lang="en-US"/>
          </a:p>
        </p:txBody>
      </p:sp>
    </p:spTree>
    <p:extLst>
      <p:ext uri="{BB962C8B-B14F-4D97-AF65-F5344CB8AC3E}">
        <p14:creationId xmlns:p14="http://schemas.microsoft.com/office/powerpoint/2010/main" val="1348156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sz="1800" dirty="0">
                <a:effectLst/>
                <a:latin typeface="TimesNewRomanPSMT"/>
              </a:rPr>
              <a:t>Topic 0 - Theme park experiences : This topic seems to be on the general experience of visiting a theme park, including waiting in lines and watching fireworks, enjoying shows and attractions. </a:t>
            </a:r>
            <a:endParaRPr lang="en-US" sz="2800" dirty="0">
              <a:effectLst/>
              <a:latin typeface="+mn-lt"/>
            </a:endParaRPr>
          </a:p>
          <a:p>
            <a:pPr>
              <a:buFont typeface="Arial" panose="020B0604020202020204" pitchFamily="34" charset="0"/>
              <a:buNone/>
            </a:pPr>
            <a:endParaRPr lang="en-US" sz="1800" dirty="0">
              <a:effectLst/>
              <a:latin typeface="TimesNewRomanPSMT"/>
            </a:endParaRPr>
          </a:p>
          <a:p>
            <a:pPr>
              <a:buFont typeface="Arial" panose="020B0604020202020204" pitchFamily="34" charset="0"/>
              <a:buNone/>
            </a:pPr>
            <a:r>
              <a:rPr lang="en-US" sz="1800" dirty="0">
                <a:effectLst/>
                <a:latin typeface="TimesNewRomanPSMT"/>
              </a:rPr>
              <a:t>Topic 1 - Food and dining: This topic can cover the food and dining options available at theme parks, including the quality of the food, the variety of options, the cost, and the overall dining experience. </a:t>
            </a:r>
            <a:endParaRPr lang="en-US" sz="2800" dirty="0">
              <a:effectLst/>
            </a:endParaRPr>
          </a:p>
          <a:p>
            <a:pPr>
              <a:buFont typeface="Arial" panose="020B0604020202020204" pitchFamily="34" charset="0"/>
              <a:buNone/>
            </a:pPr>
            <a:endParaRPr lang="en-US" sz="1800" dirty="0">
              <a:effectLst/>
              <a:latin typeface="TimesNewRomanPSMT"/>
            </a:endParaRPr>
          </a:p>
          <a:p>
            <a:pPr>
              <a:buFont typeface="Arial" panose="020B0604020202020204" pitchFamily="34" charset="0"/>
              <a:buNone/>
            </a:pPr>
            <a:r>
              <a:rPr lang="en-US" sz="1800" dirty="0">
                <a:effectLst/>
                <a:latin typeface="TimesNewRomanPSMT"/>
              </a:rPr>
              <a:t>Topic 2 - Entertainment: This topic can explore the different forms of entertainment available at theme parks, such as shows, fireworks, and food as well as the characters and mascots that visitors can interact with. </a:t>
            </a:r>
            <a:endParaRPr lang="en-US" sz="2800" dirty="0">
              <a:effectLst/>
            </a:endParaRPr>
          </a:p>
          <a:p>
            <a:pPr>
              <a:buFont typeface="Arial" panose="020B0604020202020204" pitchFamily="34" charset="0"/>
              <a:buNone/>
            </a:pPr>
            <a:endParaRPr lang="en-US" sz="1800" dirty="0">
              <a:effectLst/>
              <a:latin typeface="TimesNewRomanPSMT"/>
            </a:endParaRPr>
          </a:p>
          <a:p>
            <a:pPr>
              <a:buFont typeface="Arial" panose="020B0604020202020204" pitchFamily="34" charset="0"/>
              <a:buNone/>
            </a:pPr>
            <a:r>
              <a:rPr lang="en-US" sz="1800" dirty="0">
                <a:effectLst/>
                <a:latin typeface="TimesNewRomanPSMT"/>
              </a:rPr>
              <a:t>Topic 3 - Queue management : This topic can focus on the management of queues at theme parks, including how long visitors have to wait, the efficiency of the queue system, and ways to improve the overall queue experience. </a:t>
            </a:r>
          </a:p>
          <a:p>
            <a:pPr>
              <a:buFont typeface="Arial" panose="020B0604020202020204" pitchFamily="34" charset="0"/>
              <a:buNone/>
            </a:pPr>
            <a:endParaRPr lang="en-US"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effectLst/>
                <a:latin typeface="TimesNewRomanPSMT"/>
              </a:rPr>
              <a:t>Visitors may be having such a great time enjoying the shows, parades, and attractions that they do not focus on discussing the queues. In this scenario, it is not necessarily that the queue management is quite good, but it may happen that the visitors are having such a positive experience with the entertainment options that it takes precedence in their discussions and memories of the park. </a:t>
            </a:r>
            <a:endParaRPr lang="en-US" sz="4000" dirty="0"/>
          </a:p>
        </p:txBody>
      </p:sp>
      <p:sp>
        <p:nvSpPr>
          <p:cNvPr id="4" name="Slide Number Placeholder 3"/>
          <p:cNvSpPr>
            <a:spLocks noGrp="1"/>
          </p:cNvSpPr>
          <p:nvPr>
            <p:ph type="sldNum" sz="quarter" idx="5"/>
          </p:nvPr>
        </p:nvSpPr>
        <p:spPr/>
        <p:txBody>
          <a:bodyPr/>
          <a:lstStyle/>
          <a:p>
            <a:fld id="{DA6CFEF6-C725-0544-9F82-D65BC78C0003}" type="slidenum">
              <a:rPr lang="en-US" smtClean="0"/>
              <a:t>22</a:t>
            </a:fld>
            <a:endParaRPr lang="en-US"/>
          </a:p>
        </p:txBody>
      </p:sp>
    </p:spTree>
    <p:extLst>
      <p:ext uri="{BB962C8B-B14F-4D97-AF65-F5344CB8AC3E}">
        <p14:creationId xmlns:p14="http://schemas.microsoft.com/office/powerpoint/2010/main" val="2918975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6CFEF6-C725-0544-9F82-D65BC78C0003}" type="slidenum">
              <a:rPr lang="en-US" smtClean="0"/>
              <a:t>4</a:t>
            </a:fld>
            <a:endParaRPr lang="en-US"/>
          </a:p>
        </p:txBody>
      </p:sp>
    </p:spTree>
    <p:extLst>
      <p:ext uri="{BB962C8B-B14F-4D97-AF65-F5344CB8AC3E}">
        <p14:creationId xmlns:p14="http://schemas.microsoft.com/office/powerpoint/2010/main" val="2310782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6CFEF6-C725-0544-9F82-D65BC78C0003}" type="slidenum">
              <a:rPr lang="en-US" smtClean="0"/>
              <a:t>5</a:t>
            </a:fld>
            <a:endParaRPr lang="en-US"/>
          </a:p>
        </p:txBody>
      </p:sp>
    </p:spTree>
    <p:extLst>
      <p:ext uri="{BB962C8B-B14F-4D97-AF65-F5344CB8AC3E}">
        <p14:creationId xmlns:p14="http://schemas.microsoft.com/office/powerpoint/2010/main" val="225204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DA6CFEF6-C725-0544-9F82-D65BC78C0003}" type="slidenum">
              <a:rPr lang="en-US" smtClean="0"/>
              <a:t>6</a:t>
            </a:fld>
            <a:endParaRPr lang="en-US"/>
          </a:p>
        </p:txBody>
      </p:sp>
    </p:spTree>
    <p:extLst>
      <p:ext uri="{BB962C8B-B14F-4D97-AF65-F5344CB8AC3E}">
        <p14:creationId xmlns:p14="http://schemas.microsoft.com/office/powerpoint/2010/main" val="3512073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800" b="0" i="0" u="none" strike="noStrike" dirty="0">
                <a:solidFill>
                  <a:srgbClr val="242424"/>
                </a:solidFill>
                <a:effectLst/>
                <a:highlight>
                  <a:srgbClr val="FFFFFF"/>
                </a:highlight>
                <a:latin typeface="source-serif-pro"/>
              </a:rPr>
              <a:t>The most frequent bigrams mention popular attractions, type of ticket used (day pass, park hopper), employees (cast member), and wait time.</a:t>
            </a:r>
            <a:endParaRPr lang="en-US" dirty="0"/>
          </a:p>
          <a:p>
            <a:pPr marL="0" indent="0" algn="l">
              <a:buFont typeface="Arial" panose="020B0604020202020204" pitchFamily="34" charset="0"/>
              <a:buNone/>
            </a:pPr>
            <a:r>
              <a:rPr lang="en-US" sz="2800" b="0" i="0" u="none" strike="noStrike" dirty="0">
                <a:solidFill>
                  <a:srgbClr val="242424"/>
                </a:solidFill>
                <a:effectLst/>
                <a:latin typeface="source-serif-pro"/>
              </a:rPr>
              <a:t>It seems that visitors who go to the California location would encourage others to “use fast pass” for shorter wait time. These reviews also talk about California Adventure, compare their experience to Walt Disney World in Florida, using park hoppers, and popular park attractions. Paris reviewers also mention using fast passes, popular attractions, and comparing to other park locations. </a:t>
            </a:r>
          </a:p>
          <a:p>
            <a:pPr marL="0" indent="0" algn="l">
              <a:buFont typeface="Arial" panose="020B0604020202020204" pitchFamily="34" charset="0"/>
              <a:buNone/>
            </a:pPr>
            <a:r>
              <a:rPr lang="en-US" sz="2800" b="0" i="0" u="none" strike="noStrike" dirty="0">
                <a:solidFill>
                  <a:srgbClr val="242424"/>
                </a:solidFill>
                <a:effectLst/>
                <a:latin typeface="source-serif-pro"/>
              </a:rPr>
              <a:t>Reviews about Hong Kong mention popular attractions and wait times for rides.</a:t>
            </a:r>
          </a:p>
          <a:p>
            <a:endParaRPr lang="en-US" dirty="0"/>
          </a:p>
        </p:txBody>
      </p:sp>
      <p:sp>
        <p:nvSpPr>
          <p:cNvPr id="4" name="Slide Number Placeholder 3"/>
          <p:cNvSpPr>
            <a:spLocks noGrp="1"/>
          </p:cNvSpPr>
          <p:nvPr>
            <p:ph type="sldNum" sz="quarter" idx="5"/>
          </p:nvPr>
        </p:nvSpPr>
        <p:spPr/>
        <p:txBody>
          <a:bodyPr/>
          <a:lstStyle/>
          <a:p>
            <a:fld id="{DA6CFEF6-C725-0544-9F82-D65BC78C0003}" type="slidenum">
              <a:rPr lang="en-US" smtClean="0"/>
              <a:t>7</a:t>
            </a:fld>
            <a:endParaRPr lang="en-US"/>
          </a:p>
        </p:txBody>
      </p:sp>
    </p:spTree>
    <p:extLst>
      <p:ext uri="{BB962C8B-B14F-4D97-AF65-F5344CB8AC3E}">
        <p14:creationId xmlns:p14="http://schemas.microsoft.com/office/powerpoint/2010/main" val="2547670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DA6CFEF6-C725-0544-9F82-D65BC78C0003}" type="slidenum">
              <a:rPr lang="en-US" smtClean="0"/>
              <a:t>8</a:t>
            </a:fld>
            <a:endParaRPr lang="en-US"/>
          </a:p>
        </p:txBody>
      </p:sp>
    </p:spTree>
    <p:extLst>
      <p:ext uri="{BB962C8B-B14F-4D97-AF65-F5344CB8AC3E}">
        <p14:creationId xmlns:p14="http://schemas.microsoft.com/office/powerpoint/2010/main" val="3123657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DA6CFEF6-C725-0544-9F82-D65BC78C0003}" type="slidenum">
              <a:rPr lang="en-US" smtClean="0"/>
              <a:t>9</a:t>
            </a:fld>
            <a:endParaRPr lang="en-US"/>
          </a:p>
        </p:txBody>
      </p:sp>
    </p:spTree>
    <p:extLst>
      <p:ext uri="{BB962C8B-B14F-4D97-AF65-F5344CB8AC3E}">
        <p14:creationId xmlns:p14="http://schemas.microsoft.com/office/powerpoint/2010/main" val="773541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6CFEF6-C725-0544-9F82-D65BC78C0003}" type="slidenum">
              <a:rPr lang="en-US" smtClean="0"/>
              <a:t>10</a:t>
            </a:fld>
            <a:endParaRPr lang="en-US"/>
          </a:p>
        </p:txBody>
      </p:sp>
    </p:spTree>
    <p:extLst>
      <p:ext uri="{BB962C8B-B14F-4D97-AF65-F5344CB8AC3E}">
        <p14:creationId xmlns:p14="http://schemas.microsoft.com/office/powerpoint/2010/main" val="1828161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5/2/24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974210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5/2/24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87000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5/2/24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727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5/2/24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914438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5/2/24</a:t>
            </a:fld>
            <a:endParaRPr lang="en-US" dirty="0"/>
          </a:p>
        </p:txBody>
      </p:sp>
    </p:spTree>
    <p:extLst>
      <p:ext uri="{BB962C8B-B14F-4D97-AF65-F5344CB8AC3E}">
        <p14:creationId xmlns:p14="http://schemas.microsoft.com/office/powerpoint/2010/main" val="4151535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5/2/24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127362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5/2/24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5485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5/2/24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05628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5/2/24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29077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5/2/24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974214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5/2/24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078733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5/2/24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3073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1_ACC3FE4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crowd of people watching a castle&#10;&#10;Description automatically generated">
            <a:extLst>
              <a:ext uri="{FF2B5EF4-FFF2-40B4-BE49-F238E27FC236}">
                <a16:creationId xmlns:a16="http://schemas.microsoft.com/office/drawing/2014/main" id="{35D3FDF4-AD65-788B-0B85-885033E6DF74}"/>
              </a:ext>
            </a:extLst>
          </p:cNvPr>
          <p:cNvPicPr>
            <a:picLocks noChangeAspect="1"/>
          </p:cNvPicPr>
          <p:nvPr/>
        </p:nvPicPr>
        <p:blipFill rotWithShape="1">
          <a:blip r:embed="rId4"/>
          <a:srcRect t="14428" r="-1" b="-1"/>
          <a:stretch/>
        </p:blipFill>
        <p:spPr>
          <a:xfrm>
            <a:off x="1524" y="10"/>
            <a:ext cx="12188952" cy="6857990"/>
          </a:xfrm>
          <a:prstGeom prst="rect">
            <a:avLst/>
          </a:prstGeom>
        </p:spPr>
      </p:pic>
      <p:sp>
        <p:nvSpPr>
          <p:cNvPr id="35" name="Freeform: Shape 10">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A21DEDB-8A69-2BD6-67F3-1DA7920C1D8D}"/>
              </a:ext>
            </a:extLst>
          </p:cNvPr>
          <p:cNvSpPr>
            <a:spLocks noGrp="1"/>
          </p:cNvSpPr>
          <p:nvPr>
            <p:ph type="ctrTitle"/>
          </p:nvPr>
        </p:nvSpPr>
        <p:spPr>
          <a:xfrm>
            <a:off x="2190750" y="1346268"/>
            <a:ext cx="7810500" cy="3125338"/>
          </a:xfrm>
        </p:spPr>
        <p:txBody>
          <a:bodyPr anchor="ctr">
            <a:normAutofit/>
          </a:bodyPr>
          <a:lstStyle/>
          <a:p>
            <a:pPr algn="ctr">
              <a:lnSpc>
                <a:spcPct val="110000"/>
              </a:lnSpc>
            </a:pPr>
            <a:r>
              <a:rPr lang="en-US" sz="4000" b="1" i="0" u="none" strike="noStrike" dirty="0">
                <a:effectLst/>
                <a:latin typeface="Times New Roman" panose="02020603050405020304" pitchFamily="18" charset="0"/>
                <a:cs typeface="Times New Roman" panose="02020603050405020304" pitchFamily="18" charset="0"/>
              </a:rPr>
              <a:t>Magical Insights: Leveraging Text Analytics to Enhance Global Disneyland Experiences</a:t>
            </a:r>
            <a:endParaRPr lang="en-US"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997846C-DFFF-D51F-6651-84A3299CB04A}"/>
              </a:ext>
            </a:extLst>
          </p:cNvPr>
          <p:cNvSpPr>
            <a:spLocks noGrp="1"/>
          </p:cNvSpPr>
          <p:nvPr>
            <p:ph type="subTitle" idx="1"/>
          </p:nvPr>
        </p:nvSpPr>
        <p:spPr>
          <a:xfrm>
            <a:off x="2808514" y="4493378"/>
            <a:ext cx="2699657" cy="2136022"/>
          </a:xfrm>
        </p:spPr>
        <p:txBody>
          <a:bodyPr anchor="t">
            <a:noAutofit/>
          </a:bodyPr>
          <a:lstStyle/>
          <a:p>
            <a:pPr>
              <a:lnSpc>
                <a:spcPct val="120000"/>
              </a:lnSpc>
              <a:spcBef>
                <a:spcPts val="0"/>
              </a:spcBef>
            </a:pPr>
            <a:r>
              <a:rPr lang="en-US" sz="1800" b="1" u="sng" dirty="0">
                <a:solidFill>
                  <a:schemeClr val="tx1"/>
                </a:solidFill>
                <a:latin typeface="Times New Roman" panose="02020603050405020304" pitchFamily="18" charset="0"/>
                <a:cs typeface="Times New Roman" panose="02020603050405020304" pitchFamily="18" charset="0"/>
              </a:rPr>
              <a:t>By Group 3:</a:t>
            </a:r>
          </a:p>
          <a:p>
            <a:pPr>
              <a:lnSpc>
                <a:spcPct val="120000"/>
              </a:lnSpc>
              <a:spcBef>
                <a:spcPts val="0"/>
              </a:spcBef>
            </a:pPr>
            <a:r>
              <a:rPr lang="en-US" sz="1800" dirty="0">
                <a:solidFill>
                  <a:schemeClr val="tx1"/>
                </a:solidFill>
                <a:latin typeface="Times New Roman" panose="02020603050405020304" pitchFamily="18" charset="0"/>
                <a:cs typeface="Times New Roman" panose="02020603050405020304" pitchFamily="18" charset="0"/>
              </a:rPr>
              <a:t>Tushar Marwah</a:t>
            </a:r>
          </a:p>
          <a:p>
            <a:pPr>
              <a:lnSpc>
                <a:spcPct val="120000"/>
              </a:lnSpc>
              <a:spcBef>
                <a:spcPts val="0"/>
              </a:spcBef>
            </a:pPr>
            <a:r>
              <a:rPr lang="en-US" sz="1800" dirty="0">
                <a:solidFill>
                  <a:schemeClr val="tx1"/>
                </a:solidFill>
                <a:latin typeface="Times New Roman" panose="02020603050405020304" pitchFamily="18" charset="0"/>
                <a:cs typeface="Times New Roman" panose="02020603050405020304" pitchFamily="18" charset="0"/>
              </a:rPr>
              <a:t>Isaiah Smith</a:t>
            </a:r>
          </a:p>
          <a:p>
            <a:pPr>
              <a:lnSpc>
                <a:spcPct val="120000"/>
              </a:lnSpc>
              <a:spcBef>
                <a:spcPts val="0"/>
              </a:spcBef>
            </a:pPr>
            <a:r>
              <a:rPr lang="en-US" sz="1800" dirty="0">
                <a:solidFill>
                  <a:schemeClr val="tx1"/>
                </a:solidFill>
                <a:latin typeface="Times New Roman" panose="02020603050405020304" pitchFamily="18" charset="0"/>
                <a:cs typeface="Times New Roman" panose="02020603050405020304" pitchFamily="18" charset="0"/>
              </a:rPr>
              <a:t>Michael Schroeter</a:t>
            </a:r>
          </a:p>
          <a:p>
            <a:pPr>
              <a:lnSpc>
                <a:spcPct val="120000"/>
              </a:lnSpc>
              <a:spcBef>
                <a:spcPts val="0"/>
              </a:spcBef>
            </a:pPr>
            <a:r>
              <a:rPr lang="en-US" sz="1800" dirty="0">
                <a:solidFill>
                  <a:schemeClr val="tx1"/>
                </a:solidFill>
                <a:latin typeface="Times New Roman" panose="02020603050405020304" pitchFamily="18" charset="0"/>
                <a:cs typeface="Times New Roman" panose="02020603050405020304" pitchFamily="18" charset="0"/>
              </a:rPr>
              <a:t>Ben Padover</a:t>
            </a:r>
          </a:p>
        </p:txBody>
      </p:sp>
    </p:spTree>
    <p:extLst>
      <p:ext uri="{BB962C8B-B14F-4D97-AF65-F5344CB8AC3E}">
        <p14:creationId xmlns:p14="http://schemas.microsoft.com/office/powerpoint/2010/main" val="2898525761"/>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539B-AC90-C0F5-60B3-E4DA113C03D4}"/>
              </a:ext>
            </a:extLst>
          </p:cNvPr>
          <p:cNvSpPr txBox="1">
            <a:spLocks/>
          </p:cNvSpPr>
          <p:nvPr/>
        </p:nvSpPr>
        <p:spPr>
          <a:xfrm>
            <a:off x="595422" y="0"/>
            <a:ext cx="10983433" cy="1049385"/>
          </a:xfrm>
          <a:prstGeom prst="rect">
            <a:avLst/>
          </a:prstGeom>
        </p:spPr>
        <p:txBody>
          <a:bodyPr anchor="ct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dirty="0"/>
              <a:t>Sentiment Analysis – Emotion Detection</a:t>
            </a:r>
          </a:p>
        </p:txBody>
      </p:sp>
      <p:pic>
        <p:nvPicPr>
          <p:cNvPr id="4" name="Picture 3">
            <a:extLst>
              <a:ext uri="{FF2B5EF4-FFF2-40B4-BE49-F238E27FC236}">
                <a16:creationId xmlns:a16="http://schemas.microsoft.com/office/drawing/2014/main" id="{78E5272F-4FA5-2BD9-168E-4BEBBEE267A5}"/>
              </a:ext>
            </a:extLst>
          </p:cNvPr>
          <p:cNvPicPr>
            <a:picLocks noChangeAspect="1"/>
          </p:cNvPicPr>
          <p:nvPr/>
        </p:nvPicPr>
        <p:blipFill>
          <a:blip r:embed="rId3"/>
          <a:stretch>
            <a:fillRect/>
          </a:stretch>
        </p:blipFill>
        <p:spPr>
          <a:xfrm>
            <a:off x="595422" y="2473143"/>
            <a:ext cx="11112916" cy="2438722"/>
          </a:xfrm>
          <a:prstGeom prst="rect">
            <a:avLst/>
          </a:prstGeom>
        </p:spPr>
      </p:pic>
      <p:sp>
        <p:nvSpPr>
          <p:cNvPr id="7" name="Cloud Callout 6">
            <a:extLst>
              <a:ext uri="{FF2B5EF4-FFF2-40B4-BE49-F238E27FC236}">
                <a16:creationId xmlns:a16="http://schemas.microsoft.com/office/drawing/2014/main" id="{93AE0F38-3FCA-C26E-E025-C1D745A39F3D}"/>
              </a:ext>
            </a:extLst>
          </p:cNvPr>
          <p:cNvSpPr/>
          <p:nvPr/>
        </p:nvSpPr>
        <p:spPr>
          <a:xfrm rot="21393778">
            <a:off x="5179328" y="4847068"/>
            <a:ext cx="2442338" cy="1314556"/>
          </a:xfrm>
          <a:prstGeom prst="cloudCallou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0" i="1" u="none" strike="noStrike" dirty="0">
                <a:solidFill>
                  <a:schemeClr val="tx1"/>
                </a:solidFill>
                <a:effectLst/>
                <a:latin typeface="source-serif-pro"/>
              </a:rPr>
              <a:t>Don't waste your time with Euro Disney… staff were unfriendly, rude </a:t>
            </a:r>
            <a:endParaRPr lang="en-US" sz="1100" dirty="0">
              <a:solidFill>
                <a:schemeClr val="tx1"/>
              </a:solidFill>
            </a:endParaRPr>
          </a:p>
        </p:txBody>
      </p:sp>
      <p:sp>
        <p:nvSpPr>
          <p:cNvPr id="8" name="Cloud Callout 7">
            <a:extLst>
              <a:ext uri="{FF2B5EF4-FFF2-40B4-BE49-F238E27FC236}">
                <a16:creationId xmlns:a16="http://schemas.microsoft.com/office/drawing/2014/main" id="{B64499F4-B6FD-EDFA-EA37-E1A0265BAA11}"/>
              </a:ext>
            </a:extLst>
          </p:cNvPr>
          <p:cNvSpPr/>
          <p:nvPr/>
        </p:nvSpPr>
        <p:spPr>
          <a:xfrm rot="20413250">
            <a:off x="-1509" y="1353551"/>
            <a:ext cx="2023533" cy="1295400"/>
          </a:xfrm>
          <a:prstGeom prst="cloudCallou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0" i="1" u="none" strike="noStrike" dirty="0">
                <a:solidFill>
                  <a:srgbClr val="242424"/>
                </a:solidFill>
                <a:effectLst/>
                <a:latin typeface="source-serif-pro"/>
              </a:rPr>
              <a:t>It is no doubt a legendary place, but I just don't think it's worth the money - overcrowding</a:t>
            </a:r>
            <a:endParaRPr lang="en-US" sz="1200" dirty="0">
              <a:solidFill>
                <a:schemeClr val="tx1"/>
              </a:solidFill>
            </a:endParaRPr>
          </a:p>
        </p:txBody>
      </p:sp>
      <p:sp>
        <p:nvSpPr>
          <p:cNvPr id="9" name="Cloud Callout 8">
            <a:extLst>
              <a:ext uri="{FF2B5EF4-FFF2-40B4-BE49-F238E27FC236}">
                <a16:creationId xmlns:a16="http://schemas.microsoft.com/office/drawing/2014/main" id="{72DE99E0-750C-5FCE-AB2E-40A18061B1EA}"/>
              </a:ext>
            </a:extLst>
          </p:cNvPr>
          <p:cNvSpPr/>
          <p:nvPr/>
        </p:nvSpPr>
        <p:spPr>
          <a:xfrm rot="908994">
            <a:off x="9482226" y="1194396"/>
            <a:ext cx="2427819" cy="1276668"/>
          </a:xfrm>
          <a:prstGeom prst="cloudCallou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0" i="1" u="none" strike="noStrike" dirty="0">
                <a:solidFill>
                  <a:srgbClr val="242424"/>
                </a:solidFill>
                <a:effectLst/>
                <a:latin typeface="source-serif-pro"/>
              </a:rPr>
              <a:t>The entire trip was marred with sickening service and bad experiences…There is no magic even to my kids.</a:t>
            </a:r>
            <a:endParaRPr lang="en-US" sz="2000" dirty="0">
              <a:solidFill>
                <a:schemeClr val="tx1"/>
              </a:solidFill>
            </a:endParaRPr>
          </a:p>
        </p:txBody>
      </p:sp>
    </p:spTree>
    <p:extLst>
      <p:ext uri="{BB962C8B-B14F-4D97-AF65-F5344CB8AC3E}">
        <p14:creationId xmlns:p14="http://schemas.microsoft.com/office/powerpoint/2010/main" val="1097624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539B-AC90-C0F5-60B3-E4DA113C03D4}"/>
              </a:ext>
            </a:extLst>
          </p:cNvPr>
          <p:cNvSpPr txBox="1">
            <a:spLocks/>
          </p:cNvSpPr>
          <p:nvPr/>
        </p:nvSpPr>
        <p:spPr>
          <a:xfrm>
            <a:off x="595422" y="0"/>
            <a:ext cx="10983433" cy="1049385"/>
          </a:xfrm>
          <a:prstGeom prst="rect">
            <a:avLst/>
          </a:prstGeom>
        </p:spPr>
        <p:txBody>
          <a:bodyPr anchor="ct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dirty="0"/>
              <a:t>Insights into Emotion Detection</a:t>
            </a:r>
          </a:p>
        </p:txBody>
      </p:sp>
      <p:sp>
        <p:nvSpPr>
          <p:cNvPr id="3" name="Content Placeholder 2">
            <a:extLst>
              <a:ext uri="{FF2B5EF4-FFF2-40B4-BE49-F238E27FC236}">
                <a16:creationId xmlns:a16="http://schemas.microsoft.com/office/drawing/2014/main" id="{68E2F021-750B-007A-4FC9-4A4941AA9AEF}"/>
              </a:ext>
            </a:extLst>
          </p:cNvPr>
          <p:cNvSpPr txBox="1">
            <a:spLocks/>
          </p:cNvSpPr>
          <p:nvPr/>
        </p:nvSpPr>
        <p:spPr>
          <a:xfrm>
            <a:off x="595421" y="1119698"/>
            <a:ext cx="10983433" cy="5738302"/>
          </a:xfrm>
          <a:prstGeom prst="rect">
            <a:avLst/>
          </a:prstGeom>
        </p:spPr>
        <p:txBody>
          <a:bodyPr anchor="t">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US" sz="1400" b="0" i="0" dirty="0">
                <a:solidFill>
                  <a:srgbClr val="242424"/>
                </a:solidFill>
                <a:effectLst/>
                <a:latin typeface="Times New Roman" panose="02020603050405020304" pitchFamily="18" charset="0"/>
                <a:cs typeface="Times New Roman" panose="02020603050405020304" pitchFamily="18" charset="0"/>
              </a:rPr>
              <a:t>We assigned emotions using NRCLex, which measures emotional affect based on text. The emotional affects include positive, negative, anticipation, trust, fear, surprise, anger, sadness, joy, and disgust.</a:t>
            </a:r>
          </a:p>
          <a:p>
            <a:r>
              <a:rPr lang="en-US" sz="1400" b="0" i="0" dirty="0">
                <a:solidFill>
                  <a:srgbClr val="242424"/>
                </a:solidFill>
                <a:effectLst/>
                <a:latin typeface="Times New Roman" panose="02020603050405020304" pitchFamily="18" charset="0"/>
                <a:cs typeface="Times New Roman" panose="02020603050405020304" pitchFamily="18" charset="0"/>
              </a:rPr>
              <a:t>Overall, all three parks have a high frequency of “positive” emotion. However, we have to take a closer look at reviews associated to negative emotions (anger, fear, negative, disgust, sadness) so that we can have an idea of why some visitors had an unpleasant park experience.</a:t>
            </a:r>
          </a:p>
          <a:p>
            <a:r>
              <a:rPr lang="en-US" sz="1400" b="1" i="0" dirty="0">
                <a:solidFill>
                  <a:srgbClr val="242424"/>
                </a:solidFill>
                <a:effectLst/>
                <a:latin typeface="Times New Roman" panose="02020603050405020304" pitchFamily="18" charset="0"/>
                <a:cs typeface="Times New Roman" panose="02020603050405020304" pitchFamily="18" charset="0"/>
              </a:rPr>
              <a:t>We found some interesting reviews where emotions were classified as “disgust” or “negative”:</a:t>
            </a:r>
          </a:p>
          <a:p>
            <a:pPr algn="l">
              <a:buFont typeface="+mj-lt"/>
              <a:buAutoNum type="arabicPeriod"/>
            </a:pPr>
            <a:r>
              <a:rPr lang="en-US" sz="1400" b="1" i="0" u="sng" strike="noStrike" dirty="0">
                <a:solidFill>
                  <a:srgbClr val="242424"/>
                </a:solidFill>
                <a:effectLst/>
                <a:latin typeface="Times New Roman" panose="02020603050405020304" pitchFamily="18" charset="0"/>
                <a:cs typeface="Times New Roman" panose="02020603050405020304" pitchFamily="18" charset="0"/>
              </a:rPr>
              <a:t>Customer service in Paris: </a:t>
            </a:r>
            <a:r>
              <a:rPr lang="en-US" sz="1400" b="0" i="1" u="none" strike="noStrike" dirty="0">
                <a:solidFill>
                  <a:srgbClr val="242424"/>
                </a:solidFill>
                <a:effectLst/>
                <a:latin typeface="Times New Roman" panose="02020603050405020304" pitchFamily="18" charset="0"/>
                <a:cs typeface="Times New Roman" panose="02020603050405020304" pitchFamily="18" charset="0"/>
              </a:rPr>
              <a:t>“Don't waste your time with Euro Disney… staff were unfriendly, rude and not at all interested in customers! If you do not speak French, you are ignored!”</a:t>
            </a:r>
            <a:endParaRPr lang="en-US" sz="1400" b="0" i="0" u="none" strike="noStrike" dirty="0">
              <a:solidFill>
                <a:srgbClr val="242424"/>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400" b="1" i="0" u="sng" strike="noStrike" dirty="0">
                <a:solidFill>
                  <a:srgbClr val="242424"/>
                </a:solidFill>
                <a:effectLst/>
                <a:latin typeface="Times New Roman" panose="02020603050405020304" pitchFamily="18" charset="0"/>
                <a:cs typeface="Times New Roman" panose="02020603050405020304" pitchFamily="18" charset="0"/>
              </a:rPr>
              <a:t>Prices in California:</a:t>
            </a:r>
            <a:r>
              <a:rPr lang="en-US" sz="1400" b="0" i="0" u="none" strike="noStrike" dirty="0">
                <a:solidFill>
                  <a:srgbClr val="242424"/>
                </a:solidFill>
                <a:effectLst/>
                <a:latin typeface="Times New Roman" panose="02020603050405020304" pitchFamily="18" charset="0"/>
                <a:cs typeface="Times New Roman" panose="02020603050405020304" pitchFamily="18" charset="0"/>
              </a:rPr>
              <a:t> </a:t>
            </a:r>
            <a:r>
              <a:rPr lang="en-US" sz="1400" b="0" i="1" u="none" strike="noStrike" dirty="0">
                <a:solidFill>
                  <a:srgbClr val="242424"/>
                </a:solidFill>
                <a:effectLst/>
                <a:latin typeface="Times New Roman" panose="02020603050405020304" pitchFamily="18" charset="0"/>
                <a:cs typeface="Times New Roman" panose="02020603050405020304" pitchFamily="18" charset="0"/>
              </a:rPr>
              <a:t>“It is no doubt a legendary place but I just </a:t>
            </a:r>
            <a:r>
              <a:rPr lang="en-US" sz="1400" b="0" i="1" u="none" strike="noStrike" dirty="0" err="1">
                <a:solidFill>
                  <a:srgbClr val="242424"/>
                </a:solidFill>
                <a:effectLst/>
                <a:latin typeface="Times New Roman" panose="02020603050405020304" pitchFamily="18" charset="0"/>
                <a:cs typeface="Times New Roman" panose="02020603050405020304" pitchFamily="18" charset="0"/>
              </a:rPr>
              <a:t>dont</a:t>
            </a:r>
            <a:r>
              <a:rPr lang="en-US" sz="1400" b="0" i="1" u="none" strike="noStrike" dirty="0">
                <a:solidFill>
                  <a:srgbClr val="242424"/>
                </a:solidFill>
                <a:effectLst/>
                <a:latin typeface="Times New Roman" panose="02020603050405020304" pitchFamily="18" charset="0"/>
                <a:cs typeface="Times New Roman" panose="02020603050405020304" pitchFamily="18" charset="0"/>
              </a:rPr>
              <a:t> think it's worth the money and headache of overcrowding and overpriced everything. Disney continues to raise the price of admission and the crowds are ridiculous every single day.”</a:t>
            </a:r>
            <a:endParaRPr lang="en-US" sz="1400" b="0" i="0" u="none" strike="noStrike" dirty="0">
              <a:solidFill>
                <a:srgbClr val="242424"/>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400" b="1" i="0" u="sng" strike="noStrike" dirty="0">
                <a:solidFill>
                  <a:srgbClr val="242424"/>
                </a:solidFill>
                <a:effectLst/>
                <a:latin typeface="Times New Roman" panose="02020603050405020304" pitchFamily="18" charset="0"/>
                <a:cs typeface="Times New Roman" panose="02020603050405020304" pitchFamily="18" charset="0"/>
              </a:rPr>
              <a:t>Customer service in California:</a:t>
            </a:r>
            <a:r>
              <a:rPr lang="en-US" sz="1400" b="0" i="0" u="none" strike="noStrike" dirty="0">
                <a:solidFill>
                  <a:srgbClr val="242424"/>
                </a:solidFill>
                <a:effectLst/>
                <a:latin typeface="Times New Roman" panose="02020603050405020304" pitchFamily="18" charset="0"/>
                <a:cs typeface="Times New Roman" panose="02020603050405020304" pitchFamily="18" charset="0"/>
              </a:rPr>
              <a:t> </a:t>
            </a:r>
            <a:r>
              <a:rPr lang="en-US" sz="1400" b="0" i="1" u="none" strike="noStrike" dirty="0">
                <a:solidFill>
                  <a:srgbClr val="242424"/>
                </a:solidFill>
                <a:effectLst/>
                <a:latin typeface="Times New Roman" panose="02020603050405020304" pitchFamily="18" charset="0"/>
                <a:cs typeface="Times New Roman" panose="02020603050405020304" pitchFamily="18" charset="0"/>
              </a:rPr>
              <a:t>“Having been to Disneyworld in Florida the California Disneyland is a let down. It was dirty in restrooms. Food server would turn around and pick nose.”</a:t>
            </a:r>
            <a:endParaRPr lang="en-US" sz="1400" b="0" i="0" u="none" strike="noStrike" dirty="0">
              <a:solidFill>
                <a:srgbClr val="242424"/>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400" b="1" i="0" u="sng" strike="noStrike" dirty="0">
                <a:solidFill>
                  <a:srgbClr val="242424"/>
                </a:solidFill>
                <a:effectLst/>
                <a:latin typeface="Times New Roman" panose="02020603050405020304" pitchFamily="18" charset="0"/>
                <a:cs typeface="Times New Roman" panose="02020603050405020304" pitchFamily="18" charset="0"/>
              </a:rPr>
              <a:t>Hotel accommodations, customer service, park accessibility, and lines in Hong Kong:</a:t>
            </a:r>
            <a:r>
              <a:rPr lang="en-US" sz="1400" b="0" i="0" u="none" strike="noStrike" dirty="0">
                <a:solidFill>
                  <a:srgbClr val="242424"/>
                </a:solidFill>
                <a:effectLst/>
                <a:latin typeface="Times New Roman" panose="02020603050405020304" pitchFamily="18" charset="0"/>
                <a:cs typeface="Times New Roman" panose="02020603050405020304" pitchFamily="18" charset="0"/>
              </a:rPr>
              <a:t> </a:t>
            </a:r>
            <a:r>
              <a:rPr lang="en-US" sz="1400" b="0" i="1" u="none" strike="noStrike" dirty="0">
                <a:solidFill>
                  <a:srgbClr val="242424"/>
                </a:solidFill>
                <a:effectLst/>
                <a:latin typeface="Times New Roman" panose="02020603050405020304" pitchFamily="18" charset="0"/>
                <a:cs typeface="Times New Roman" panose="02020603050405020304" pitchFamily="18" charset="0"/>
              </a:rPr>
              <a:t>“Was there during the Christmas holidays. The entire trip was marred with sickening service and bad experiences…The is no magic even to my kids. The staff there are mostly sulking (maybe because they need to be working over the holidays).</a:t>
            </a:r>
            <a:endParaRPr lang="en-US" sz="1400" b="0" i="0" u="none" strike="noStrike" dirty="0">
              <a:solidFill>
                <a:srgbClr val="24242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7231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539B-AC90-C0F5-60B3-E4DA113C03D4}"/>
              </a:ext>
            </a:extLst>
          </p:cNvPr>
          <p:cNvSpPr txBox="1">
            <a:spLocks/>
          </p:cNvSpPr>
          <p:nvPr/>
        </p:nvSpPr>
        <p:spPr>
          <a:xfrm>
            <a:off x="595422" y="64008"/>
            <a:ext cx="11428938" cy="1049385"/>
          </a:xfrm>
          <a:prstGeom prst="rect">
            <a:avLst/>
          </a:prstGeom>
        </p:spPr>
        <p:txBody>
          <a:bodyPr anchor="ct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sz="3000" dirty="0"/>
              <a:t>Sentiment Analysis - Polarity of reviews on experience</a:t>
            </a:r>
          </a:p>
        </p:txBody>
      </p:sp>
      <p:pic>
        <p:nvPicPr>
          <p:cNvPr id="7172" name="Picture 4">
            <a:extLst>
              <a:ext uri="{FF2B5EF4-FFF2-40B4-BE49-F238E27FC236}">
                <a16:creationId xmlns:a16="http://schemas.microsoft.com/office/drawing/2014/main" id="{47031A87-CCA4-A712-8561-703703755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546" y="1130067"/>
            <a:ext cx="4312211" cy="309785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C4024E4F-3D7F-8CBC-221B-ADC23929CC72}"/>
              </a:ext>
            </a:extLst>
          </p:cNvPr>
          <p:cNvSpPr txBox="1">
            <a:spLocks/>
          </p:cNvSpPr>
          <p:nvPr/>
        </p:nvSpPr>
        <p:spPr>
          <a:xfrm>
            <a:off x="1527546" y="4227920"/>
            <a:ext cx="9131490" cy="2630080"/>
          </a:xfrm>
          <a:prstGeom prst="rect">
            <a:avLst/>
          </a:prstGeom>
        </p:spPr>
        <p:txBody>
          <a:bodyPr anchor="ctr">
            <a:normAutofit lnSpcReduction="10000"/>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l"/>
            <a:r>
              <a:rPr lang="en-US" sz="1200" b="1" dirty="0">
                <a:latin typeface="Times New Roman" panose="02020603050405020304" pitchFamily="18" charset="0"/>
                <a:cs typeface="Times New Roman" panose="02020603050405020304" pitchFamily="18" charset="0"/>
              </a:rPr>
              <a:t>We wanted to see how much sentiment polarity and subjectivity is influencing how visitors review their experience at Disneyland:</a:t>
            </a:r>
          </a:p>
          <a:p>
            <a:pPr marL="171450" indent="-171450" algn="l">
              <a:buFont typeface="Wingdings" pitchFamily="2" charset="2"/>
              <a:buChar char="Ø"/>
            </a:pPr>
            <a:r>
              <a:rPr lang="en-US" sz="1200" dirty="0">
                <a:latin typeface="Times New Roman" panose="02020603050405020304" pitchFamily="18" charset="0"/>
                <a:cs typeface="Times New Roman" panose="02020603050405020304" pitchFamily="18" charset="0"/>
              </a:rPr>
              <a:t>P</a:t>
            </a:r>
            <a:r>
              <a:rPr lang="en-US" sz="1200" i="0" u="none" strike="noStrike" dirty="0">
                <a:effectLst/>
                <a:latin typeface="Times New Roman" panose="02020603050405020304" pitchFamily="18" charset="0"/>
                <a:cs typeface="Times New Roman" panose="02020603050405020304" pitchFamily="18" charset="0"/>
              </a:rPr>
              <a:t>eople who </a:t>
            </a:r>
            <a:r>
              <a:rPr lang="en-US" sz="1200" i="0" u="none" strike="noStrike" dirty="0">
                <a:effectLst/>
                <a:highlight>
                  <a:srgbClr val="FFFF00"/>
                </a:highlight>
                <a:latin typeface="Times New Roman" panose="02020603050405020304" pitchFamily="18" charset="0"/>
                <a:cs typeface="Times New Roman" panose="02020603050405020304" pitchFamily="18" charset="0"/>
              </a:rPr>
              <a:t>have negative things </a:t>
            </a:r>
            <a:r>
              <a:rPr lang="en-US" sz="1200" i="0" u="none" strike="noStrike" dirty="0">
                <a:effectLst/>
                <a:latin typeface="Times New Roman" panose="02020603050405020304" pitchFamily="18" charset="0"/>
                <a:cs typeface="Times New Roman" panose="02020603050405020304" pitchFamily="18" charset="0"/>
              </a:rPr>
              <a:t>to say also </a:t>
            </a:r>
            <a:r>
              <a:rPr lang="en-US" sz="1200" i="0" u="none" strike="noStrike" dirty="0">
                <a:effectLst/>
                <a:highlight>
                  <a:srgbClr val="FFFF00"/>
                </a:highlight>
                <a:latin typeface="Times New Roman" panose="02020603050405020304" pitchFamily="18" charset="0"/>
                <a:cs typeface="Times New Roman" panose="02020603050405020304" pitchFamily="18" charset="0"/>
              </a:rPr>
              <a:t>have higher polarity </a:t>
            </a:r>
            <a:r>
              <a:rPr lang="en-US" sz="1200" i="0" u="none" strike="noStrike" dirty="0">
                <a:effectLst/>
                <a:latin typeface="Times New Roman" panose="02020603050405020304" pitchFamily="18" charset="0"/>
                <a:cs typeface="Times New Roman" panose="02020603050405020304" pitchFamily="18" charset="0"/>
              </a:rPr>
              <a:t>than the one that have positive things to say. </a:t>
            </a:r>
          </a:p>
          <a:p>
            <a:pPr marL="171450" indent="-171450" algn="l">
              <a:buFont typeface="Wingdings" pitchFamily="2" charset="2"/>
              <a:buChar char="Ø"/>
            </a:pPr>
            <a:r>
              <a:rPr lang="en-US" sz="1200" i="0" u="none" strike="noStrike" dirty="0">
                <a:effectLst/>
                <a:latin typeface="Times New Roman" panose="02020603050405020304" pitchFamily="18" charset="0"/>
                <a:cs typeface="Times New Roman" panose="02020603050405020304" pitchFamily="18" charset="0"/>
              </a:rPr>
              <a:t>Linking back to the reviews, we can say that people who hold negative opinions on it </a:t>
            </a:r>
            <a:r>
              <a:rPr lang="en-US" sz="1200" i="0" u="none" strike="noStrike" dirty="0">
                <a:effectLst/>
                <a:highlight>
                  <a:srgbClr val="FFFF00"/>
                </a:highlight>
                <a:latin typeface="Times New Roman" panose="02020603050405020304" pitchFamily="18" charset="0"/>
                <a:cs typeface="Times New Roman" panose="02020603050405020304" pitchFamily="18" charset="0"/>
              </a:rPr>
              <a:t>are harsher in their reviews </a:t>
            </a:r>
            <a:r>
              <a:rPr lang="en-US" sz="1200" i="0" u="none" strike="noStrike" dirty="0">
                <a:effectLst/>
                <a:latin typeface="Times New Roman" panose="02020603050405020304" pitchFamily="18" charset="0"/>
                <a:cs typeface="Times New Roman" panose="02020603050405020304" pitchFamily="18" charset="0"/>
              </a:rPr>
              <a:t>because they came in with </a:t>
            </a:r>
            <a:r>
              <a:rPr lang="en-US" sz="1200" i="0" u="none" strike="noStrike" dirty="0">
                <a:effectLst/>
                <a:highlight>
                  <a:srgbClr val="FFFF00"/>
                </a:highlight>
                <a:latin typeface="Times New Roman" panose="02020603050405020304" pitchFamily="18" charset="0"/>
                <a:cs typeface="Times New Roman" panose="02020603050405020304" pitchFamily="18" charset="0"/>
              </a:rPr>
              <a:t>higher expectations </a:t>
            </a:r>
            <a:r>
              <a:rPr lang="en-US" sz="1200" i="0" u="none" strike="noStrike" dirty="0">
                <a:effectLst/>
                <a:latin typeface="Times New Roman" panose="02020603050405020304" pitchFamily="18" charset="0"/>
                <a:cs typeface="Times New Roman" panose="02020603050405020304" pitchFamily="18" charset="0"/>
              </a:rPr>
              <a:t>and ended up having a unsatisfied/ mismatched experience.</a:t>
            </a:r>
          </a:p>
          <a:p>
            <a:pPr marL="171450" indent="-171450" algn="l">
              <a:buFont typeface="Wingdings" pitchFamily="2" charset="2"/>
              <a:buChar char="Ø"/>
            </a:pPr>
            <a:r>
              <a:rPr lang="en-US" sz="1200" i="0" u="none" strike="noStrike" dirty="0">
                <a:effectLst/>
                <a:latin typeface="Times New Roman" panose="02020603050405020304" pitchFamily="18" charset="0"/>
                <a:cs typeface="Times New Roman" panose="02020603050405020304" pitchFamily="18" charset="0"/>
              </a:rPr>
              <a:t>Seems like people who have </a:t>
            </a:r>
            <a:r>
              <a:rPr lang="en-US" sz="1200" i="0" u="none" strike="noStrike" dirty="0">
                <a:effectLst/>
                <a:highlight>
                  <a:srgbClr val="FFFF00"/>
                </a:highlight>
                <a:latin typeface="Times New Roman" panose="02020603050405020304" pitchFamily="18" charset="0"/>
                <a:cs typeface="Times New Roman" panose="02020603050405020304" pitchFamily="18" charset="0"/>
              </a:rPr>
              <a:t>positive</a:t>
            </a:r>
            <a:r>
              <a:rPr lang="en-US" sz="1200" i="0" u="none" strike="noStrike" dirty="0">
                <a:effectLst/>
                <a:latin typeface="Times New Roman" panose="02020603050405020304" pitchFamily="18" charset="0"/>
                <a:cs typeface="Times New Roman" panose="02020603050405020304" pitchFamily="18" charset="0"/>
              </a:rPr>
              <a:t> things to say are </a:t>
            </a:r>
            <a:r>
              <a:rPr lang="en-US" sz="1200" i="0" u="none" strike="noStrike" dirty="0">
                <a:effectLst/>
                <a:highlight>
                  <a:srgbClr val="FFFF00"/>
                </a:highlight>
                <a:latin typeface="Times New Roman" panose="02020603050405020304" pitchFamily="18" charset="0"/>
                <a:cs typeface="Times New Roman" panose="02020603050405020304" pitchFamily="18" charset="0"/>
              </a:rPr>
              <a:t>more subjective </a:t>
            </a:r>
            <a:r>
              <a:rPr lang="en-US" sz="1200" i="0" u="none" strike="noStrike" dirty="0">
                <a:effectLst/>
                <a:latin typeface="Times New Roman" panose="02020603050405020304" pitchFamily="18" charset="0"/>
                <a:cs typeface="Times New Roman" panose="02020603050405020304" pitchFamily="18" charset="0"/>
              </a:rPr>
              <a:t>in their reviews than those some of the naysayers !</a:t>
            </a:r>
          </a:p>
        </p:txBody>
      </p:sp>
      <p:pic>
        <p:nvPicPr>
          <p:cNvPr id="7174" name="Picture 6">
            <a:extLst>
              <a:ext uri="{FF2B5EF4-FFF2-40B4-BE49-F238E27FC236}">
                <a16:creationId xmlns:a16="http://schemas.microsoft.com/office/drawing/2014/main" id="{B5A2C614-F78B-F0EC-A1EA-C0EFBC025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0797" y="1130068"/>
            <a:ext cx="4338239" cy="3097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22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F6F8735-8DEB-FAC3-1D45-8066F10D540A}"/>
              </a:ext>
            </a:extLst>
          </p:cNvPr>
          <p:cNvSpPr txBox="1">
            <a:spLocks/>
          </p:cNvSpPr>
          <p:nvPr/>
        </p:nvSpPr>
        <p:spPr>
          <a:xfrm>
            <a:off x="28035" y="36576"/>
            <a:ext cx="12135929" cy="744279"/>
          </a:xfrm>
          <a:prstGeom prst="rect">
            <a:avLst/>
          </a:prstGeom>
        </p:spPr>
        <p:txBody>
          <a:bodyPr anchor="ct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r>
              <a:rPr lang="en-US" dirty="0"/>
              <a:t>Cluster Analysis: Process Workflow (1/4)</a:t>
            </a:r>
          </a:p>
        </p:txBody>
      </p:sp>
      <p:grpSp>
        <p:nvGrpSpPr>
          <p:cNvPr id="13" name="Group 12">
            <a:extLst>
              <a:ext uri="{FF2B5EF4-FFF2-40B4-BE49-F238E27FC236}">
                <a16:creationId xmlns:a16="http://schemas.microsoft.com/office/drawing/2014/main" id="{823FB4A3-4D1E-7606-FE34-36E3D1119EC9}"/>
              </a:ext>
            </a:extLst>
          </p:cNvPr>
          <p:cNvGrpSpPr/>
          <p:nvPr/>
        </p:nvGrpSpPr>
        <p:grpSpPr>
          <a:xfrm>
            <a:off x="28035" y="744279"/>
            <a:ext cx="12163965" cy="4889632"/>
            <a:chOff x="0" y="721896"/>
            <a:chExt cx="12118205" cy="4889632"/>
          </a:xfrm>
        </p:grpSpPr>
        <p:graphicFrame>
          <p:nvGraphicFramePr>
            <p:cNvPr id="2" name="TextBox 4">
              <a:extLst>
                <a:ext uri="{FF2B5EF4-FFF2-40B4-BE49-F238E27FC236}">
                  <a16:creationId xmlns:a16="http://schemas.microsoft.com/office/drawing/2014/main" id="{4B46F42E-D15E-643C-31DA-0B202F5BBA80}"/>
                </a:ext>
              </a:extLst>
            </p:cNvPr>
            <p:cNvGraphicFramePr/>
            <p:nvPr>
              <p:extLst>
                <p:ext uri="{D42A27DB-BD31-4B8C-83A1-F6EECF244321}">
                  <p14:modId xmlns:p14="http://schemas.microsoft.com/office/powerpoint/2010/main" val="3307893823"/>
                </p:ext>
              </p:extLst>
            </p:nvPr>
          </p:nvGraphicFramePr>
          <p:xfrm>
            <a:off x="0" y="721896"/>
            <a:ext cx="12118205" cy="4889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2">
              <a:extLst>
                <a:ext uri="{FF2B5EF4-FFF2-40B4-BE49-F238E27FC236}">
                  <a16:creationId xmlns:a16="http://schemas.microsoft.com/office/drawing/2014/main" id="{2624749C-C65C-80EF-F10A-6555EF87BE6A}"/>
                </a:ext>
              </a:extLst>
            </p:cNvPr>
            <p:cNvSpPr txBox="1">
              <a:spLocks/>
            </p:cNvSpPr>
            <p:nvPr/>
          </p:nvSpPr>
          <p:spPr>
            <a:xfrm>
              <a:off x="0" y="3532473"/>
              <a:ext cx="1405288" cy="340018"/>
            </a:xfrm>
            <a:prstGeom prst="rect">
              <a:avLst/>
            </a:prstGeom>
          </p:spPr>
          <p:txBody>
            <a:bodyPr anchor="ctr">
              <a:normAutofit fontScale="92500" lnSpcReduction="20000"/>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lnSpc>
                  <a:spcPct val="130000"/>
                </a:lnSpc>
              </a:pPr>
              <a:r>
                <a:rPr lang="en-US" sz="1600" b="1" dirty="0">
                  <a:latin typeface="Times New Roman" panose="02020603050405020304" pitchFamily="18" charset="0"/>
                  <a:cs typeface="Times New Roman" panose="02020603050405020304" pitchFamily="18" charset="0"/>
                </a:rPr>
                <a:t>1</a:t>
              </a:r>
            </a:p>
          </p:txBody>
        </p:sp>
        <p:sp>
          <p:nvSpPr>
            <p:cNvPr id="6" name="Content Placeholder 2">
              <a:extLst>
                <a:ext uri="{FF2B5EF4-FFF2-40B4-BE49-F238E27FC236}">
                  <a16:creationId xmlns:a16="http://schemas.microsoft.com/office/drawing/2014/main" id="{1F06BC52-12F8-7594-08AB-91A89E431BDE}"/>
                </a:ext>
              </a:extLst>
            </p:cNvPr>
            <p:cNvSpPr txBox="1">
              <a:spLocks/>
            </p:cNvSpPr>
            <p:nvPr/>
          </p:nvSpPr>
          <p:spPr>
            <a:xfrm>
              <a:off x="1530415" y="3150672"/>
              <a:ext cx="1405288" cy="340018"/>
            </a:xfrm>
            <a:prstGeom prst="rect">
              <a:avLst/>
            </a:prstGeom>
          </p:spPr>
          <p:txBody>
            <a:bodyPr anchor="ctr">
              <a:normAutofit fontScale="92500" lnSpcReduction="20000"/>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lnSpc>
                  <a:spcPct val="130000"/>
                </a:lnSpc>
              </a:pPr>
              <a:r>
                <a:rPr lang="en-US" sz="1600" b="1" dirty="0">
                  <a:latin typeface="Times New Roman" panose="02020603050405020304" pitchFamily="18" charset="0"/>
                  <a:cs typeface="Times New Roman" panose="02020603050405020304" pitchFamily="18" charset="0"/>
                </a:rPr>
                <a:t>2</a:t>
              </a:r>
            </a:p>
          </p:txBody>
        </p:sp>
        <p:sp>
          <p:nvSpPr>
            <p:cNvPr id="7" name="Content Placeholder 2">
              <a:extLst>
                <a:ext uri="{FF2B5EF4-FFF2-40B4-BE49-F238E27FC236}">
                  <a16:creationId xmlns:a16="http://schemas.microsoft.com/office/drawing/2014/main" id="{68BB3951-CE19-0953-57C3-CE66570ED5F6}"/>
                </a:ext>
              </a:extLst>
            </p:cNvPr>
            <p:cNvSpPr txBox="1">
              <a:spLocks/>
            </p:cNvSpPr>
            <p:nvPr/>
          </p:nvSpPr>
          <p:spPr>
            <a:xfrm>
              <a:off x="3068853" y="2772154"/>
              <a:ext cx="1405288" cy="340018"/>
            </a:xfrm>
            <a:prstGeom prst="rect">
              <a:avLst/>
            </a:prstGeom>
          </p:spPr>
          <p:txBody>
            <a:bodyPr anchor="ctr">
              <a:normAutofit fontScale="92500" lnSpcReduction="20000"/>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lnSpc>
                  <a:spcPct val="130000"/>
                </a:lnSpc>
              </a:pPr>
              <a:r>
                <a:rPr lang="en-US" sz="1600" b="1" dirty="0">
                  <a:latin typeface="Times New Roman" panose="02020603050405020304" pitchFamily="18" charset="0"/>
                  <a:cs typeface="Times New Roman" panose="02020603050405020304" pitchFamily="18" charset="0"/>
                </a:rPr>
                <a:t>3</a:t>
              </a:r>
            </a:p>
          </p:txBody>
        </p:sp>
        <p:sp>
          <p:nvSpPr>
            <p:cNvPr id="8" name="Content Placeholder 2">
              <a:extLst>
                <a:ext uri="{FF2B5EF4-FFF2-40B4-BE49-F238E27FC236}">
                  <a16:creationId xmlns:a16="http://schemas.microsoft.com/office/drawing/2014/main" id="{4A20289D-06CC-0D52-BCC6-9F27066FFACF}"/>
                </a:ext>
              </a:extLst>
            </p:cNvPr>
            <p:cNvSpPr txBox="1">
              <a:spLocks/>
            </p:cNvSpPr>
            <p:nvPr/>
          </p:nvSpPr>
          <p:spPr>
            <a:xfrm>
              <a:off x="4594462" y="2393636"/>
              <a:ext cx="1405288" cy="340018"/>
            </a:xfrm>
            <a:prstGeom prst="rect">
              <a:avLst/>
            </a:prstGeom>
          </p:spPr>
          <p:txBody>
            <a:bodyPr anchor="ctr">
              <a:normAutofit fontScale="92500" lnSpcReduction="20000"/>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lnSpc>
                  <a:spcPct val="130000"/>
                </a:lnSpc>
              </a:pPr>
              <a:r>
                <a:rPr lang="en-US" sz="1600" b="1" dirty="0">
                  <a:latin typeface="Times New Roman" panose="02020603050405020304" pitchFamily="18" charset="0"/>
                  <a:cs typeface="Times New Roman" panose="02020603050405020304" pitchFamily="18" charset="0"/>
                </a:rPr>
                <a:t>4</a:t>
              </a:r>
            </a:p>
          </p:txBody>
        </p:sp>
        <p:sp>
          <p:nvSpPr>
            <p:cNvPr id="9" name="Content Placeholder 2">
              <a:extLst>
                <a:ext uri="{FF2B5EF4-FFF2-40B4-BE49-F238E27FC236}">
                  <a16:creationId xmlns:a16="http://schemas.microsoft.com/office/drawing/2014/main" id="{A94687EC-85D0-497F-38C3-03C767C0BFB5}"/>
                </a:ext>
              </a:extLst>
            </p:cNvPr>
            <p:cNvSpPr txBox="1">
              <a:spLocks/>
            </p:cNvSpPr>
            <p:nvPr/>
          </p:nvSpPr>
          <p:spPr>
            <a:xfrm>
              <a:off x="6124877" y="2015118"/>
              <a:ext cx="1405288" cy="340018"/>
            </a:xfrm>
            <a:prstGeom prst="rect">
              <a:avLst/>
            </a:prstGeom>
          </p:spPr>
          <p:txBody>
            <a:bodyPr anchor="ctr">
              <a:normAutofit fontScale="92500" lnSpcReduction="20000"/>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lnSpc>
                  <a:spcPct val="130000"/>
                </a:lnSpc>
              </a:pPr>
              <a:r>
                <a:rPr lang="en-US" sz="1600" b="1" dirty="0">
                  <a:latin typeface="Times New Roman" panose="02020603050405020304" pitchFamily="18" charset="0"/>
                  <a:cs typeface="Times New Roman" panose="02020603050405020304" pitchFamily="18" charset="0"/>
                </a:rPr>
                <a:t>5</a:t>
              </a:r>
            </a:p>
          </p:txBody>
        </p:sp>
        <p:sp>
          <p:nvSpPr>
            <p:cNvPr id="10" name="Content Placeholder 2">
              <a:extLst>
                <a:ext uri="{FF2B5EF4-FFF2-40B4-BE49-F238E27FC236}">
                  <a16:creationId xmlns:a16="http://schemas.microsoft.com/office/drawing/2014/main" id="{4A48AC94-7013-06DD-84BF-FA0FF002C73C}"/>
                </a:ext>
              </a:extLst>
            </p:cNvPr>
            <p:cNvSpPr txBox="1">
              <a:spLocks/>
            </p:cNvSpPr>
            <p:nvPr/>
          </p:nvSpPr>
          <p:spPr>
            <a:xfrm>
              <a:off x="7653690" y="1636332"/>
              <a:ext cx="1405288" cy="340018"/>
            </a:xfrm>
            <a:prstGeom prst="rect">
              <a:avLst/>
            </a:prstGeom>
          </p:spPr>
          <p:txBody>
            <a:bodyPr anchor="ctr">
              <a:normAutofit fontScale="92500" lnSpcReduction="20000"/>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lnSpc>
                  <a:spcPct val="130000"/>
                </a:lnSpc>
              </a:pPr>
              <a:r>
                <a:rPr lang="en-US" sz="1600" b="1" dirty="0">
                  <a:latin typeface="Times New Roman" panose="02020603050405020304" pitchFamily="18" charset="0"/>
                  <a:cs typeface="Times New Roman" panose="02020603050405020304" pitchFamily="18" charset="0"/>
                </a:rPr>
                <a:t>6</a:t>
              </a:r>
            </a:p>
          </p:txBody>
        </p:sp>
        <p:sp>
          <p:nvSpPr>
            <p:cNvPr id="11" name="Content Placeholder 2">
              <a:extLst>
                <a:ext uri="{FF2B5EF4-FFF2-40B4-BE49-F238E27FC236}">
                  <a16:creationId xmlns:a16="http://schemas.microsoft.com/office/drawing/2014/main" id="{9EFA15A8-3852-C8FB-AC24-CF52737F7EAC}"/>
                </a:ext>
              </a:extLst>
            </p:cNvPr>
            <p:cNvSpPr txBox="1">
              <a:spLocks/>
            </p:cNvSpPr>
            <p:nvPr/>
          </p:nvSpPr>
          <p:spPr>
            <a:xfrm>
              <a:off x="9183303" y="1257814"/>
              <a:ext cx="1405288" cy="340018"/>
            </a:xfrm>
            <a:prstGeom prst="rect">
              <a:avLst/>
            </a:prstGeom>
          </p:spPr>
          <p:txBody>
            <a:bodyPr anchor="ctr">
              <a:normAutofit fontScale="92500" lnSpcReduction="20000"/>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lnSpc>
                  <a:spcPct val="130000"/>
                </a:lnSpc>
              </a:pPr>
              <a:r>
                <a:rPr lang="en-US" sz="1600" b="1" dirty="0">
                  <a:latin typeface="Times New Roman" panose="02020603050405020304" pitchFamily="18" charset="0"/>
                  <a:cs typeface="Times New Roman" panose="02020603050405020304" pitchFamily="18" charset="0"/>
                </a:rPr>
                <a:t>7</a:t>
              </a:r>
            </a:p>
          </p:txBody>
        </p:sp>
        <p:sp>
          <p:nvSpPr>
            <p:cNvPr id="12" name="Content Placeholder 2">
              <a:extLst>
                <a:ext uri="{FF2B5EF4-FFF2-40B4-BE49-F238E27FC236}">
                  <a16:creationId xmlns:a16="http://schemas.microsoft.com/office/drawing/2014/main" id="{3EBEA07B-0A8D-AAB8-D182-543E542888DA}"/>
                </a:ext>
              </a:extLst>
            </p:cNvPr>
            <p:cNvSpPr txBox="1">
              <a:spLocks/>
            </p:cNvSpPr>
            <p:nvPr/>
          </p:nvSpPr>
          <p:spPr>
            <a:xfrm>
              <a:off x="10712917" y="867954"/>
              <a:ext cx="1405288" cy="340018"/>
            </a:xfrm>
            <a:prstGeom prst="rect">
              <a:avLst/>
            </a:prstGeom>
          </p:spPr>
          <p:txBody>
            <a:bodyPr anchor="ctr">
              <a:normAutofit fontScale="92500" lnSpcReduction="20000"/>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lnSpc>
                  <a:spcPct val="130000"/>
                </a:lnSpc>
              </a:pPr>
              <a:r>
                <a:rPr lang="en-US" sz="1600" b="1" dirty="0">
                  <a:latin typeface="Times New Roman" panose="02020603050405020304" pitchFamily="18" charset="0"/>
                  <a:cs typeface="Times New Roman" panose="02020603050405020304" pitchFamily="18" charset="0"/>
                </a:rPr>
                <a:t>8</a:t>
              </a:r>
            </a:p>
          </p:txBody>
        </p:sp>
      </p:grpSp>
    </p:spTree>
    <p:extLst>
      <p:ext uri="{BB962C8B-B14F-4D97-AF65-F5344CB8AC3E}">
        <p14:creationId xmlns:p14="http://schemas.microsoft.com/office/powerpoint/2010/main" val="205311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aph with numbers and dots&#10;&#10;Description automatically generated">
            <a:extLst>
              <a:ext uri="{FF2B5EF4-FFF2-40B4-BE49-F238E27FC236}">
                <a16:creationId xmlns:a16="http://schemas.microsoft.com/office/drawing/2014/main" id="{68B8FCEA-39F3-8E5F-E212-C5A269B89B27}"/>
              </a:ext>
            </a:extLst>
          </p:cNvPr>
          <p:cNvPicPr>
            <a:picLocks noChangeAspect="1"/>
          </p:cNvPicPr>
          <p:nvPr/>
        </p:nvPicPr>
        <p:blipFill>
          <a:blip r:embed="rId3"/>
          <a:stretch>
            <a:fillRect/>
          </a:stretch>
        </p:blipFill>
        <p:spPr>
          <a:xfrm>
            <a:off x="176491" y="1507224"/>
            <a:ext cx="5919509" cy="3843551"/>
          </a:xfrm>
          <a:prstGeom prst="rect">
            <a:avLst/>
          </a:prstGeom>
        </p:spPr>
      </p:pic>
      <p:sp>
        <p:nvSpPr>
          <p:cNvPr id="13" name="Content Placeholder 2">
            <a:extLst>
              <a:ext uri="{FF2B5EF4-FFF2-40B4-BE49-F238E27FC236}">
                <a16:creationId xmlns:a16="http://schemas.microsoft.com/office/drawing/2014/main" id="{FCA09F7D-FD84-0083-AC71-645E011F30AB}"/>
              </a:ext>
            </a:extLst>
          </p:cNvPr>
          <p:cNvSpPr txBox="1">
            <a:spLocks/>
          </p:cNvSpPr>
          <p:nvPr/>
        </p:nvSpPr>
        <p:spPr>
          <a:xfrm>
            <a:off x="6302291" y="1637470"/>
            <a:ext cx="5509443" cy="3583060"/>
          </a:xfrm>
          <a:prstGeom prst="rect">
            <a:avLst/>
          </a:prstGeom>
        </p:spPr>
        <p:txBody>
          <a:bodyPr anchor="ctr">
            <a:no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lnSpc>
                <a:spcPct val="100000"/>
              </a:lnSpc>
            </a:pPr>
            <a:r>
              <a:rPr lang="en-US" sz="1400" b="1" u="sng" dirty="0">
                <a:latin typeface="Times New Roman" panose="02020603050405020304" pitchFamily="18" charset="0"/>
                <a:cs typeface="Times New Roman" panose="02020603050405020304" pitchFamily="18" charset="0"/>
              </a:rPr>
              <a:t>Summary of Clusters:</a:t>
            </a:r>
          </a:p>
          <a:p>
            <a:pPr marL="171450" indent="-171450">
              <a:lnSpc>
                <a:spcPct val="100000"/>
              </a:lnSpc>
              <a:buFont typeface="Wingdings" pitchFamily="2" charset="2"/>
              <a:buChar char="Ø"/>
            </a:pPr>
            <a:r>
              <a:rPr lang="en-US" sz="1400" dirty="0">
                <a:latin typeface="Times New Roman" panose="02020603050405020304" pitchFamily="18" charset="0"/>
                <a:cs typeface="Times New Roman" panose="02020603050405020304" pitchFamily="18" charset="0"/>
              </a:rPr>
              <a:t>Logistics and Planning: Trip planning, Fast pass strategies, ques</a:t>
            </a:r>
          </a:p>
          <a:p>
            <a:pPr marL="171450" indent="-171450">
              <a:lnSpc>
                <a:spcPct val="100000"/>
              </a:lnSpc>
              <a:buFont typeface="Wingdings" pitchFamily="2" charset="2"/>
              <a:buChar char="Ø"/>
            </a:pPr>
            <a:r>
              <a:rPr lang="en-US" sz="1400" dirty="0">
                <a:latin typeface="Times New Roman" panose="02020603050405020304" pitchFamily="18" charset="0"/>
                <a:cs typeface="Times New Roman" panose="02020603050405020304" pitchFamily="18" charset="0"/>
              </a:rPr>
              <a:t>Family and Children’s Experiences: Family-centric nature of park</a:t>
            </a:r>
          </a:p>
          <a:p>
            <a:pPr marL="171450" indent="-171450">
              <a:lnSpc>
                <a:spcPct val="100000"/>
              </a:lnSpc>
              <a:buFont typeface="Wingdings" pitchFamily="2" charset="2"/>
              <a:buChar char="Ø"/>
            </a:pPr>
            <a:r>
              <a:rPr lang="en-US" sz="1400" dirty="0">
                <a:latin typeface="Times New Roman" panose="02020603050405020304" pitchFamily="18" charset="0"/>
                <a:cs typeface="Times New Roman" panose="02020603050405020304" pitchFamily="18" charset="0"/>
              </a:rPr>
              <a:t>Service Quality: Quality of customer care</a:t>
            </a:r>
          </a:p>
          <a:p>
            <a:pPr marL="171450" indent="-171450">
              <a:lnSpc>
                <a:spcPct val="100000"/>
              </a:lnSpc>
              <a:buFont typeface="Wingdings" pitchFamily="2" charset="2"/>
              <a:buChar char="Ø"/>
            </a:pPr>
            <a:r>
              <a:rPr lang="en-US" sz="1400" dirty="0">
                <a:latin typeface="Times New Roman" panose="02020603050405020304" pitchFamily="18" charset="0"/>
                <a:cs typeface="Times New Roman" panose="02020603050405020304" pitchFamily="18" charset="0"/>
              </a:rPr>
              <a:t>Comparisons &amp; Expectations: reflection on past visits</a:t>
            </a:r>
          </a:p>
          <a:p>
            <a:pPr marL="171450" indent="-171450">
              <a:lnSpc>
                <a:spcPct val="100000"/>
              </a:lnSpc>
              <a:buFont typeface="Wingdings" pitchFamily="2" charset="2"/>
              <a:buChar char="Ø"/>
            </a:pPr>
            <a:r>
              <a:rPr lang="en-US" sz="1400" dirty="0">
                <a:latin typeface="Times New Roman" panose="02020603050405020304" pitchFamily="18" charset="0"/>
                <a:cs typeface="Times New Roman" panose="02020603050405020304" pitchFamily="18" charset="0"/>
              </a:rPr>
              <a:t>Emotional Responses: joy, nostalgia, disappointment, frustration</a:t>
            </a:r>
          </a:p>
          <a:p>
            <a:pPr marL="171450" indent="-171450">
              <a:lnSpc>
                <a:spcPct val="100000"/>
              </a:lnSpc>
              <a:buFont typeface="Wingdings" pitchFamily="2" charset="2"/>
              <a:buChar char="Ø"/>
            </a:pPr>
            <a:r>
              <a:rPr lang="en-US" sz="1400" dirty="0">
                <a:latin typeface="Times New Roman" panose="02020603050405020304" pitchFamily="18" charset="0"/>
                <a:cs typeface="Times New Roman" panose="02020603050405020304" pitchFamily="18" charset="0"/>
              </a:rPr>
              <a:t>Financial considerations: Overall value for money or not</a:t>
            </a:r>
          </a:p>
          <a:p>
            <a:pPr marL="171450" indent="-171450">
              <a:lnSpc>
                <a:spcPct val="100000"/>
              </a:lnSpc>
              <a:buFont typeface="Wingdings" pitchFamily="2" charset="2"/>
              <a:buChar char="Ø"/>
            </a:pPr>
            <a:r>
              <a:rPr lang="en-US" sz="1400" dirty="0">
                <a:latin typeface="Times New Roman" panose="02020603050405020304" pitchFamily="18" charset="0"/>
                <a:cs typeface="Times New Roman" panose="02020603050405020304" pitchFamily="18" charset="0"/>
              </a:rPr>
              <a:t>Crowds &amp; Waiting Times: Impact of crowds on experience</a:t>
            </a:r>
          </a:p>
          <a:p>
            <a:pPr marL="171450" indent="-171450">
              <a:lnSpc>
                <a:spcPct val="100000"/>
              </a:lnSpc>
              <a:buFont typeface="Wingdings" pitchFamily="2" charset="2"/>
              <a:buChar char="Ø"/>
            </a:pPr>
            <a:r>
              <a:rPr lang="en-US" sz="1400" dirty="0">
                <a:latin typeface="Times New Roman" panose="02020603050405020304" pitchFamily="18" charset="0"/>
                <a:cs typeface="Times New Roman" panose="02020603050405020304" pitchFamily="18" charset="0"/>
              </a:rPr>
              <a:t>Staff &amp; Cast Members: Interactions with employees/staff</a:t>
            </a:r>
          </a:p>
        </p:txBody>
      </p:sp>
      <p:sp>
        <p:nvSpPr>
          <p:cNvPr id="3" name="Title 1">
            <a:extLst>
              <a:ext uri="{FF2B5EF4-FFF2-40B4-BE49-F238E27FC236}">
                <a16:creationId xmlns:a16="http://schemas.microsoft.com/office/drawing/2014/main" id="{B6B80A8D-D5C6-4E69-C9FC-9FAE05ECCD22}"/>
              </a:ext>
            </a:extLst>
          </p:cNvPr>
          <p:cNvSpPr txBox="1">
            <a:spLocks/>
          </p:cNvSpPr>
          <p:nvPr/>
        </p:nvSpPr>
        <p:spPr>
          <a:xfrm>
            <a:off x="28035" y="0"/>
            <a:ext cx="12135929" cy="744279"/>
          </a:xfrm>
          <a:prstGeom prst="rect">
            <a:avLst/>
          </a:prstGeom>
        </p:spPr>
        <p:txBody>
          <a:bodyPr anchor="ct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dirty="0"/>
              <a:t>Cluster Analysis: Summary of Clusters (2/4)</a:t>
            </a:r>
          </a:p>
        </p:txBody>
      </p:sp>
    </p:spTree>
    <p:extLst>
      <p:ext uri="{BB962C8B-B14F-4D97-AF65-F5344CB8AC3E}">
        <p14:creationId xmlns:p14="http://schemas.microsoft.com/office/powerpoint/2010/main" val="3440926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blue dots&#10;&#10;Description automatically generated">
            <a:extLst>
              <a:ext uri="{FF2B5EF4-FFF2-40B4-BE49-F238E27FC236}">
                <a16:creationId xmlns:a16="http://schemas.microsoft.com/office/drawing/2014/main" id="{6C4B0B1E-E1EB-6289-B46A-19FEFD36E44A}"/>
              </a:ext>
            </a:extLst>
          </p:cNvPr>
          <p:cNvPicPr>
            <a:picLocks noChangeAspect="1"/>
          </p:cNvPicPr>
          <p:nvPr/>
        </p:nvPicPr>
        <p:blipFill>
          <a:blip r:embed="rId3"/>
          <a:stretch>
            <a:fillRect/>
          </a:stretch>
        </p:blipFill>
        <p:spPr>
          <a:xfrm>
            <a:off x="595421" y="744279"/>
            <a:ext cx="4580861" cy="2974363"/>
          </a:xfrm>
          <a:prstGeom prst="rect">
            <a:avLst/>
          </a:prstGeom>
        </p:spPr>
      </p:pic>
      <p:pic>
        <p:nvPicPr>
          <p:cNvPr id="8" name="Picture 7" descr="A graph with blue lines and numbers&#10;&#10;Description automatically generated">
            <a:extLst>
              <a:ext uri="{FF2B5EF4-FFF2-40B4-BE49-F238E27FC236}">
                <a16:creationId xmlns:a16="http://schemas.microsoft.com/office/drawing/2014/main" id="{A9A877C1-1D74-20AD-E6D8-ABC1E2E4B6B2}"/>
              </a:ext>
            </a:extLst>
          </p:cNvPr>
          <p:cNvPicPr>
            <a:picLocks noChangeAspect="1"/>
          </p:cNvPicPr>
          <p:nvPr/>
        </p:nvPicPr>
        <p:blipFill>
          <a:blip r:embed="rId4"/>
          <a:stretch>
            <a:fillRect/>
          </a:stretch>
        </p:blipFill>
        <p:spPr>
          <a:xfrm>
            <a:off x="6551428" y="742217"/>
            <a:ext cx="4580862" cy="2978488"/>
          </a:xfrm>
          <a:prstGeom prst="rect">
            <a:avLst/>
          </a:prstGeom>
        </p:spPr>
      </p:pic>
      <p:sp>
        <p:nvSpPr>
          <p:cNvPr id="13" name="Content Placeholder 2">
            <a:extLst>
              <a:ext uri="{FF2B5EF4-FFF2-40B4-BE49-F238E27FC236}">
                <a16:creationId xmlns:a16="http://schemas.microsoft.com/office/drawing/2014/main" id="{FCA09F7D-FD84-0083-AC71-645E011F30AB}"/>
              </a:ext>
            </a:extLst>
          </p:cNvPr>
          <p:cNvSpPr txBox="1">
            <a:spLocks/>
          </p:cNvSpPr>
          <p:nvPr/>
        </p:nvSpPr>
        <p:spPr>
          <a:xfrm>
            <a:off x="613150" y="3803316"/>
            <a:ext cx="10983432" cy="3054683"/>
          </a:xfrm>
          <a:prstGeom prst="rect">
            <a:avLst/>
          </a:prstGeom>
        </p:spPr>
        <p:txBody>
          <a:bodyPr anchor="ctr">
            <a:no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285750" indent="-285750">
              <a:lnSpc>
                <a:spcPct val="100000"/>
              </a:lnSpc>
              <a:buFont typeface="Wingdings" pitchFamily="2" charset="2"/>
              <a:buChar char="Ø"/>
            </a:pPr>
            <a:r>
              <a:rPr lang="en-US" sz="1400" b="1" u="sng" dirty="0">
                <a:latin typeface="Times New Roman" panose="02020603050405020304" pitchFamily="18" charset="0"/>
                <a:cs typeface="Times New Roman" panose="02020603050405020304" pitchFamily="18" charset="0"/>
              </a:rPr>
              <a:t>Distortion Score as a function: </a:t>
            </a:r>
            <a:r>
              <a:rPr lang="en-US" sz="1400" dirty="0">
                <a:latin typeface="Times New Roman" panose="02020603050405020304" pitchFamily="18" charset="0"/>
                <a:cs typeface="Times New Roman" panose="02020603050405020304" pitchFamily="18" charset="0"/>
              </a:rPr>
              <a:t>This graph is showing us how well different numbers of clusters organize the data. The "distortion score" is a measure of how close each point in our data is to the center of its cluster - basically, how well the cluster "fits" its points.</a:t>
            </a:r>
          </a:p>
          <a:p>
            <a:pPr marL="285750" indent="-285750">
              <a:lnSpc>
                <a:spcPct val="100000"/>
              </a:lnSpc>
              <a:buFont typeface="Wingdings" pitchFamily="2" charset="2"/>
              <a:buChar char="Ø"/>
            </a:pPr>
            <a:r>
              <a:rPr lang="en-US" sz="1400" dirty="0">
                <a:latin typeface="Times New Roman" panose="02020603050405020304" pitchFamily="18" charset="0"/>
                <a:cs typeface="Times New Roman" panose="02020603050405020304" pitchFamily="18" charset="0"/>
              </a:rPr>
              <a:t>As we look from left to right, we’re trying more clusters. Initially, the score drops rapidly, meaning each extra cluster is helping a lot. But as we keep going, the improvements get smaller and smaller.</a:t>
            </a:r>
          </a:p>
          <a:p>
            <a:pPr marL="285750" indent="-285750">
              <a:lnSpc>
                <a:spcPct val="100000"/>
              </a:lnSpc>
              <a:buFont typeface="Wingdings" pitchFamily="2" charset="2"/>
              <a:buChar char="Ø"/>
            </a:pPr>
            <a:r>
              <a:rPr lang="en-US" sz="1400" b="1" u="sng" dirty="0">
                <a:latin typeface="Times New Roman" panose="02020603050405020304" pitchFamily="18" charset="0"/>
                <a:cs typeface="Times New Roman" panose="02020603050405020304" pitchFamily="18" charset="0"/>
              </a:rPr>
              <a:t>Cluster Centers: </a:t>
            </a:r>
            <a:r>
              <a:rPr lang="en-US" sz="1400" dirty="0">
                <a:latin typeface="Times New Roman" panose="02020603050405020304" pitchFamily="18" charset="0"/>
                <a:cs typeface="Times New Roman" panose="02020603050405020304" pitchFamily="18" charset="0"/>
              </a:rPr>
              <a:t>This image shows where the "centers" of our clusters are in a 2D plane after we've simplified our data using PCA.</a:t>
            </a:r>
          </a:p>
          <a:p>
            <a:pPr marL="285750" indent="-285750">
              <a:lnSpc>
                <a:spcPct val="100000"/>
              </a:lnSpc>
              <a:buFont typeface="Wingdings" pitchFamily="2" charset="2"/>
              <a:buChar char="Ø"/>
            </a:pPr>
            <a:r>
              <a:rPr lang="en-US" sz="1400" b="1" u="sng" dirty="0">
                <a:latin typeface="Times New Roman" panose="02020603050405020304" pitchFamily="18" charset="0"/>
                <a:cs typeface="Times New Roman" panose="02020603050405020304" pitchFamily="18" charset="0"/>
              </a:rPr>
              <a:t>Distortion Score Elbow: </a:t>
            </a:r>
            <a:r>
              <a:rPr lang="en-US" sz="1400" dirty="0">
                <a:latin typeface="Times New Roman" panose="02020603050405020304" pitchFamily="18" charset="0"/>
                <a:cs typeface="Times New Roman" panose="02020603050405020304" pitchFamily="18" charset="0"/>
              </a:rPr>
              <a:t>This plot is a zoomed-in version of the distortion scores we looked at earlier, focusing on fewer clusters. The "elbow" is the point where adding more clusters doesn't give us as much of a benefit in fitting our data anymore. Here, it’s identified at 4 clusters.</a:t>
            </a:r>
          </a:p>
        </p:txBody>
      </p:sp>
      <p:sp>
        <p:nvSpPr>
          <p:cNvPr id="3" name="Title 1">
            <a:extLst>
              <a:ext uri="{FF2B5EF4-FFF2-40B4-BE49-F238E27FC236}">
                <a16:creationId xmlns:a16="http://schemas.microsoft.com/office/drawing/2014/main" id="{203F1261-EEB1-EEDB-07E9-87F5EF6BCF64}"/>
              </a:ext>
            </a:extLst>
          </p:cNvPr>
          <p:cNvSpPr txBox="1">
            <a:spLocks/>
          </p:cNvSpPr>
          <p:nvPr/>
        </p:nvSpPr>
        <p:spPr>
          <a:xfrm>
            <a:off x="28035" y="0"/>
            <a:ext cx="12135929" cy="744279"/>
          </a:xfrm>
          <a:prstGeom prst="rect">
            <a:avLst/>
          </a:prstGeom>
        </p:spPr>
        <p:txBody>
          <a:bodyPr anchor="ct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dirty="0"/>
              <a:t>Cluster Analysis: Word2Vec Model + Kmeans (3/4)</a:t>
            </a:r>
          </a:p>
        </p:txBody>
      </p:sp>
    </p:spTree>
    <p:extLst>
      <p:ext uri="{BB962C8B-B14F-4D97-AF65-F5344CB8AC3E}">
        <p14:creationId xmlns:p14="http://schemas.microsoft.com/office/powerpoint/2010/main" val="44466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 shot of a graph&#10;&#10;Description automatically generated">
            <a:extLst>
              <a:ext uri="{FF2B5EF4-FFF2-40B4-BE49-F238E27FC236}">
                <a16:creationId xmlns:a16="http://schemas.microsoft.com/office/drawing/2014/main" id="{C5FFACA5-83F9-02DD-E3BC-D91072E03CEB}"/>
              </a:ext>
            </a:extLst>
          </p:cNvPr>
          <p:cNvPicPr>
            <a:picLocks noChangeAspect="1"/>
          </p:cNvPicPr>
          <p:nvPr/>
        </p:nvPicPr>
        <p:blipFill>
          <a:blip r:embed="rId3"/>
          <a:stretch>
            <a:fillRect/>
          </a:stretch>
        </p:blipFill>
        <p:spPr>
          <a:xfrm>
            <a:off x="2572871" y="744279"/>
            <a:ext cx="6875929" cy="4181994"/>
          </a:xfrm>
          <a:prstGeom prst="rect">
            <a:avLst/>
          </a:prstGeom>
        </p:spPr>
      </p:pic>
      <p:sp>
        <p:nvSpPr>
          <p:cNvPr id="3" name="Content Placeholder 2">
            <a:extLst>
              <a:ext uri="{FF2B5EF4-FFF2-40B4-BE49-F238E27FC236}">
                <a16:creationId xmlns:a16="http://schemas.microsoft.com/office/drawing/2014/main" id="{BE690912-33E4-B1AA-6BE1-CBA83205CC98}"/>
              </a:ext>
            </a:extLst>
          </p:cNvPr>
          <p:cNvSpPr txBox="1">
            <a:spLocks/>
          </p:cNvSpPr>
          <p:nvPr/>
        </p:nvSpPr>
        <p:spPr>
          <a:xfrm>
            <a:off x="0" y="1306157"/>
            <a:ext cx="2572871" cy="2940215"/>
          </a:xfrm>
          <a:prstGeom prst="rect">
            <a:avLst/>
          </a:prstGeom>
        </p:spPr>
        <p:txBody>
          <a:bodyPr anchor="ctr">
            <a:no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lnSpc>
                <a:spcPct val="100000"/>
              </a:lnSpc>
            </a:pPr>
            <a:r>
              <a:rPr lang="en-US" sz="1100" b="1" dirty="0">
                <a:latin typeface="Times New Roman" panose="02020603050405020304" pitchFamily="18" charset="0"/>
                <a:cs typeface="Times New Roman" panose="02020603050405020304" pitchFamily="18" charset="0"/>
              </a:rPr>
              <a:t>Cluster 0 (Technical and Ride Issues): </a:t>
            </a:r>
          </a:p>
          <a:p>
            <a:pPr marL="171450" indent="-171450">
              <a:lnSpc>
                <a:spcPct val="100000"/>
              </a:lnSpc>
              <a:buFont typeface="Wingdings" pitchFamily="2" charset="2"/>
              <a:buChar char="Ø"/>
            </a:pPr>
            <a:r>
              <a:rPr lang="en-US" sz="1100" dirty="0">
                <a:latin typeface="Times New Roman" panose="02020603050405020304" pitchFamily="18" charset="0"/>
                <a:cs typeface="Times New Roman" panose="02020603050405020304" pitchFamily="18" charset="0"/>
              </a:rPr>
              <a:t>Terms like </a:t>
            </a:r>
            <a:r>
              <a:rPr lang="en-US" sz="1100" dirty="0">
                <a:highlight>
                  <a:srgbClr val="FFFF00"/>
                </a:highlight>
                <a:latin typeface="Times New Roman" panose="02020603050405020304" pitchFamily="18" charset="0"/>
                <a:cs typeface="Times New Roman" panose="02020603050405020304" pitchFamily="18" charset="0"/>
              </a:rPr>
              <a:t>"difficulty," "technical," "shut," </a:t>
            </a:r>
            <a:r>
              <a:rPr lang="en-US" sz="1100" dirty="0">
                <a:latin typeface="Times New Roman" panose="02020603050405020304" pitchFamily="18" charset="0"/>
                <a:cs typeface="Times New Roman" panose="02020603050405020304" pitchFamily="18" charset="0"/>
              </a:rPr>
              <a:t>and "fix" suggest that visitors are </a:t>
            </a:r>
            <a:r>
              <a:rPr lang="en-US" sz="1100" dirty="0">
                <a:highlight>
                  <a:srgbClr val="FFFF00"/>
                </a:highlight>
                <a:latin typeface="Times New Roman" panose="02020603050405020304" pitchFamily="18" charset="0"/>
                <a:cs typeface="Times New Roman" panose="02020603050405020304" pitchFamily="18" charset="0"/>
              </a:rPr>
              <a:t>discussing technical issues or challenges with rides</a:t>
            </a:r>
            <a:r>
              <a:rPr lang="en-US" sz="1100" dirty="0">
                <a:latin typeface="Times New Roman" panose="02020603050405020304" pitchFamily="18" charset="0"/>
                <a:cs typeface="Times New Roman" panose="02020603050405020304" pitchFamily="18" charset="0"/>
              </a:rPr>
              <a:t>. </a:t>
            </a:r>
          </a:p>
          <a:p>
            <a:pPr marL="171450" indent="-171450">
              <a:lnSpc>
                <a:spcPct val="100000"/>
              </a:lnSpc>
              <a:buFont typeface="Wingdings" pitchFamily="2" charset="2"/>
              <a:buChar char="Ø"/>
            </a:pPr>
            <a:r>
              <a:rPr lang="en-US" sz="1100" dirty="0">
                <a:latin typeface="Times New Roman" panose="02020603050405020304" pitchFamily="18" charset="0"/>
                <a:cs typeface="Times New Roman" panose="02020603050405020304" pitchFamily="18" charset="0"/>
              </a:rPr>
              <a:t>Collecting </a:t>
            </a:r>
            <a:r>
              <a:rPr lang="en-US" sz="1100" dirty="0">
                <a:highlight>
                  <a:srgbClr val="FFFF00"/>
                </a:highlight>
                <a:latin typeface="Times New Roman" panose="02020603050405020304" pitchFamily="18" charset="0"/>
                <a:cs typeface="Times New Roman" panose="02020603050405020304" pitchFamily="18" charset="0"/>
              </a:rPr>
              <a:t>data on ride downtimes and malfunctions </a:t>
            </a:r>
            <a:r>
              <a:rPr lang="en-US" sz="1100" dirty="0">
                <a:latin typeface="Times New Roman" panose="02020603050405020304" pitchFamily="18" charset="0"/>
                <a:cs typeface="Times New Roman" panose="02020603050405020304" pitchFamily="18" charset="0"/>
              </a:rPr>
              <a:t>can pinpoint areas for maintenance improvements.</a:t>
            </a:r>
          </a:p>
          <a:p>
            <a:pPr marL="171450" indent="-171450">
              <a:lnSpc>
                <a:spcPct val="100000"/>
              </a:lnSpc>
              <a:buFont typeface="Wingdings" pitchFamily="2" charset="2"/>
              <a:buChar char="Ø"/>
            </a:pPr>
            <a:r>
              <a:rPr lang="en-US" sz="1100" dirty="0">
                <a:latin typeface="Times New Roman" panose="02020603050405020304" pitchFamily="18" charset="0"/>
                <a:cs typeface="Times New Roman" panose="02020603050405020304" pitchFamily="18" charset="0"/>
              </a:rPr>
              <a:t>Guest feedback on specific rides can be analyzed to </a:t>
            </a:r>
            <a:r>
              <a:rPr lang="en-US" sz="1100" dirty="0">
                <a:highlight>
                  <a:srgbClr val="FFFF00"/>
                </a:highlight>
                <a:latin typeface="Times New Roman" panose="02020603050405020304" pitchFamily="18" charset="0"/>
                <a:cs typeface="Times New Roman" panose="02020603050405020304" pitchFamily="18" charset="0"/>
              </a:rPr>
              <a:t>detect patterns in ride issues</a:t>
            </a:r>
            <a:r>
              <a:rPr lang="en-US" sz="1100" dirty="0">
                <a:latin typeface="Times New Roman" panose="02020603050405020304" pitchFamily="18" charset="0"/>
                <a:cs typeface="Times New Roman" panose="02020603050405020304" pitchFamily="18" charset="0"/>
              </a:rPr>
              <a:t>.</a:t>
            </a:r>
          </a:p>
        </p:txBody>
      </p:sp>
      <p:sp>
        <p:nvSpPr>
          <p:cNvPr id="5" name="Content Placeholder 2">
            <a:extLst>
              <a:ext uri="{FF2B5EF4-FFF2-40B4-BE49-F238E27FC236}">
                <a16:creationId xmlns:a16="http://schemas.microsoft.com/office/drawing/2014/main" id="{AE22675E-3C9C-B029-51CA-D6B4BFB0A22F}"/>
              </a:ext>
            </a:extLst>
          </p:cNvPr>
          <p:cNvSpPr txBox="1">
            <a:spLocks/>
          </p:cNvSpPr>
          <p:nvPr/>
        </p:nvSpPr>
        <p:spPr>
          <a:xfrm>
            <a:off x="9448800" y="1306156"/>
            <a:ext cx="2743200" cy="2940215"/>
          </a:xfrm>
          <a:prstGeom prst="rect">
            <a:avLst/>
          </a:prstGeom>
        </p:spPr>
        <p:txBody>
          <a:bodyPr anchor="ctr">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lnSpc>
                <a:spcPct val="110000"/>
              </a:lnSpc>
            </a:pPr>
            <a:r>
              <a:rPr lang="en-US" sz="1100" b="1" dirty="0">
                <a:latin typeface="Times New Roman" panose="02020603050405020304" pitchFamily="18" charset="0"/>
                <a:cs typeface="Times New Roman" panose="02020603050405020304" pitchFamily="18" charset="0"/>
              </a:rPr>
              <a:t>Cluster 1 (Locations and Experiences): </a:t>
            </a:r>
          </a:p>
          <a:p>
            <a:pPr marL="171450" indent="-171450">
              <a:lnSpc>
                <a:spcPct val="110000"/>
              </a:lnSpc>
              <a:buFont typeface="Wingdings" pitchFamily="2" charset="2"/>
              <a:buChar char="Ø"/>
            </a:pPr>
            <a:r>
              <a:rPr lang="en-US" sz="1100" dirty="0">
                <a:latin typeface="Times New Roman" panose="02020603050405020304" pitchFamily="18" charset="0"/>
                <a:cs typeface="Times New Roman" panose="02020603050405020304" pitchFamily="18" charset="0"/>
              </a:rPr>
              <a:t>Surveys or </a:t>
            </a:r>
            <a:r>
              <a:rPr lang="en-US" sz="1100" dirty="0">
                <a:highlight>
                  <a:srgbClr val="FFFF00"/>
                </a:highlight>
                <a:latin typeface="Times New Roman" panose="02020603050405020304" pitchFamily="18" charset="0"/>
                <a:cs typeface="Times New Roman" panose="02020603050405020304" pitchFamily="18" charset="0"/>
              </a:rPr>
              <a:t>focus groups could delve deeper into visitor comparisons </a:t>
            </a:r>
            <a:r>
              <a:rPr lang="en-US" sz="1100" dirty="0">
                <a:latin typeface="Times New Roman" panose="02020603050405020304" pitchFamily="18" charset="0"/>
                <a:cs typeface="Times New Roman" panose="02020603050405020304" pitchFamily="18" charset="0"/>
              </a:rPr>
              <a:t>between parks to extract nuanced preferences.</a:t>
            </a:r>
          </a:p>
          <a:p>
            <a:pPr marL="171450" indent="-171450">
              <a:lnSpc>
                <a:spcPct val="110000"/>
              </a:lnSpc>
              <a:buFont typeface="Wingdings" pitchFamily="2" charset="2"/>
              <a:buChar char="Ø"/>
            </a:pPr>
            <a:r>
              <a:rPr lang="en-US" sz="1100" dirty="0">
                <a:latin typeface="Times New Roman" panose="02020603050405020304" pitchFamily="18" charset="0"/>
                <a:cs typeface="Times New Roman" panose="02020603050405020304" pitchFamily="18" charset="0"/>
              </a:rPr>
              <a:t>Marketing strategies could be tailored to </a:t>
            </a:r>
            <a:r>
              <a:rPr lang="en-US" sz="1100" dirty="0">
                <a:highlight>
                  <a:srgbClr val="FFFF00"/>
                </a:highlight>
                <a:latin typeface="Times New Roman" panose="02020603050405020304" pitchFamily="18" charset="0"/>
                <a:cs typeface="Times New Roman" panose="02020603050405020304" pitchFamily="18" charset="0"/>
              </a:rPr>
              <a:t>highlight unique features of each location.</a:t>
            </a:r>
          </a:p>
          <a:p>
            <a:pPr marL="171450" indent="-171450">
              <a:lnSpc>
                <a:spcPct val="110000"/>
              </a:lnSpc>
              <a:buFont typeface="Wingdings" pitchFamily="2" charset="2"/>
              <a:buChar char="Ø"/>
            </a:pPr>
            <a:r>
              <a:rPr lang="en-US" sz="1100" dirty="0">
                <a:highlight>
                  <a:srgbClr val="FFFF00"/>
                </a:highlight>
                <a:latin typeface="Times New Roman" panose="02020603050405020304" pitchFamily="18" charset="0"/>
                <a:cs typeface="Times New Roman" panose="02020603050405020304" pitchFamily="18" charset="0"/>
              </a:rPr>
              <a:t>Experiences</a:t>
            </a:r>
            <a:r>
              <a:rPr lang="en-US" sz="1100" dirty="0">
                <a:latin typeface="Times New Roman" panose="02020603050405020304" pitchFamily="18" charset="0"/>
                <a:cs typeface="Times New Roman" panose="02020603050405020304" pitchFamily="18" charset="0"/>
              </a:rPr>
              <a:t> that are highly praised at one park could be </a:t>
            </a:r>
            <a:r>
              <a:rPr lang="en-US" sz="1100" dirty="0">
                <a:highlight>
                  <a:srgbClr val="FFFF00"/>
                </a:highlight>
                <a:latin typeface="Times New Roman" panose="02020603050405020304" pitchFamily="18" charset="0"/>
                <a:cs typeface="Times New Roman" panose="02020603050405020304" pitchFamily="18" charset="0"/>
              </a:rPr>
              <a:t>replicated or adapted </a:t>
            </a:r>
            <a:r>
              <a:rPr lang="en-US" sz="1100" dirty="0">
                <a:latin typeface="Times New Roman" panose="02020603050405020304" pitchFamily="18" charset="0"/>
                <a:cs typeface="Times New Roman" panose="02020603050405020304" pitchFamily="18" charset="0"/>
              </a:rPr>
              <a:t>at others.</a:t>
            </a:r>
          </a:p>
        </p:txBody>
      </p:sp>
      <p:sp>
        <p:nvSpPr>
          <p:cNvPr id="6" name="Content Placeholder 2">
            <a:extLst>
              <a:ext uri="{FF2B5EF4-FFF2-40B4-BE49-F238E27FC236}">
                <a16:creationId xmlns:a16="http://schemas.microsoft.com/office/drawing/2014/main" id="{DF5682EF-94A9-C703-320C-DB415CAED279}"/>
              </a:ext>
            </a:extLst>
          </p:cNvPr>
          <p:cNvSpPr txBox="1">
            <a:spLocks/>
          </p:cNvSpPr>
          <p:nvPr/>
        </p:nvSpPr>
        <p:spPr>
          <a:xfrm>
            <a:off x="595422" y="4970188"/>
            <a:ext cx="4572000" cy="1828800"/>
          </a:xfrm>
          <a:prstGeom prst="rect">
            <a:avLst/>
          </a:prstGeom>
        </p:spPr>
        <p:txBody>
          <a:bodyPr anchor="ctr">
            <a:no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lnSpc>
                <a:spcPct val="100000"/>
              </a:lnSpc>
            </a:pPr>
            <a:r>
              <a:rPr lang="en-US" sz="1100" b="1" dirty="0">
                <a:latin typeface="Times New Roman" panose="02020603050405020304" pitchFamily="18" charset="0"/>
                <a:cs typeface="Times New Roman" panose="02020603050405020304" pitchFamily="18" charset="0"/>
              </a:rPr>
              <a:t>Cluster 2 (Crowd Management ):</a:t>
            </a:r>
          </a:p>
          <a:p>
            <a:pPr marL="342900" indent="-342900">
              <a:lnSpc>
                <a:spcPct val="100000"/>
              </a:lnSpc>
              <a:buFont typeface="Wingdings" pitchFamily="2" charset="2"/>
              <a:buChar char="Ø"/>
            </a:pPr>
            <a:r>
              <a:rPr lang="en-US" sz="1100" dirty="0">
                <a:highlight>
                  <a:srgbClr val="FFFF00"/>
                </a:highlight>
                <a:latin typeface="Times New Roman" panose="02020603050405020304" pitchFamily="18" charset="0"/>
                <a:cs typeface="Times New Roman" panose="02020603050405020304" pitchFamily="18" charset="0"/>
              </a:rPr>
              <a:t>Tracking real-time crowd movements </a:t>
            </a:r>
            <a:r>
              <a:rPr lang="en-US" sz="1100" dirty="0">
                <a:latin typeface="Times New Roman" panose="02020603050405020304" pitchFamily="18" charset="0"/>
                <a:cs typeface="Times New Roman" panose="02020603050405020304" pitchFamily="18" charset="0"/>
              </a:rPr>
              <a:t>with sensors and apps can inform immediate crowd control measures.</a:t>
            </a:r>
          </a:p>
          <a:p>
            <a:pPr marL="342900" indent="-342900">
              <a:lnSpc>
                <a:spcPct val="100000"/>
              </a:lnSpc>
              <a:buFont typeface="Wingdings" pitchFamily="2" charset="2"/>
              <a:buChar char="Ø"/>
            </a:pPr>
            <a:r>
              <a:rPr lang="en-US" sz="1100" dirty="0">
                <a:latin typeface="Times New Roman" panose="02020603050405020304" pitchFamily="18" charset="0"/>
                <a:cs typeface="Times New Roman" panose="02020603050405020304" pitchFamily="18" charset="0"/>
              </a:rPr>
              <a:t>Long-term </a:t>
            </a:r>
            <a:r>
              <a:rPr lang="en-US" sz="1100" dirty="0">
                <a:highlight>
                  <a:srgbClr val="FFFF00"/>
                </a:highlight>
                <a:latin typeface="Times New Roman" panose="02020603050405020304" pitchFamily="18" charset="0"/>
                <a:cs typeface="Times New Roman" panose="02020603050405020304" pitchFamily="18" charset="0"/>
              </a:rPr>
              <a:t>park layout adjustments could be informed by data</a:t>
            </a:r>
            <a:r>
              <a:rPr lang="en-US" sz="1100" dirty="0">
                <a:latin typeface="Times New Roman" panose="02020603050405020304" pitchFamily="18" charset="0"/>
                <a:cs typeface="Times New Roman" panose="02020603050405020304" pitchFamily="18" charset="0"/>
              </a:rPr>
              <a:t> on crowd flow and high-density areas.</a:t>
            </a:r>
          </a:p>
          <a:p>
            <a:pPr marL="342900" indent="-342900">
              <a:lnSpc>
                <a:spcPct val="100000"/>
              </a:lnSpc>
              <a:buFont typeface="Wingdings" pitchFamily="2" charset="2"/>
              <a:buChar char="Ø"/>
            </a:pPr>
            <a:r>
              <a:rPr lang="en-US" sz="1100" dirty="0">
                <a:latin typeface="Times New Roman" panose="02020603050405020304" pitchFamily="18" charset="0"/>
                <a:cs typeface="Times New Roman" panose="02020603050405020304" pitchFamily="18" charset="0"/>
              </a:rPr>
              <a:t>Introducing more attractions or </a:t>
            </a:r>
            <a:r>
              <a:rPr lang="en-US" sz="1100" dirty="0">
                <a:highlight>
                  <a:srgbClr val="FFFF00"/>
                </a:highlight>
                <a:latin typeface="Times New Roman" panose="02020603050405020304" pitchFamily="18" charset="0"/>
                <a:cs typeface="Times New Roman" panose="02020603050405020304" pitchFamily="18" charset="0"/>
              </a:rPr>
              <a:t>adjusting showtimes could distribute crowds </a:t>
            </a:r>
            <a:r>
              <a:rPr lang="en-US" sz="1100" dirty="0">
                <a:latin typeface="Times New Roman" panose="02020603050405020304" pitchFamily="18" charset="0"/>
                <a:cs typeface="Times New Roman" panose="02020603050405020304" pitchFamily="18" charset="0"/>
              </a:rPr>
              <a:t>more evenly throughout the day.</a:t>
            </a:r>
          </a:p>
        </p:txBody>
      </p:sp>
      <p:sp>
        <p:nvSpPr>
          <p:cNvPr id="7" name="Content Placeholder 2">
            <a:extLst>
              <a:ext uri="{FF2B5EF4-FFF2-40B4-BE49-F238E27FC236}">
                <a16:creationId xmlns:a16="http://schemas.microsoft.com/office/drawing/2014/main" id="{48377C4C-5B21-C232-2EA6-8DD6CFFE8F60}"/>
              </a:ext>
            </a:extLst>
          </p:cNvPr>
          <p:cNvSpPr txBox="1">
            <a:spLocks/>
          </p:cNvSpPr>
          <p:nvPr/>
        </p:nvSpPr>
        <p:spPr>
          <a:xfrm>
            <a:off x="6802512" y="4926273"/>
            <a:ext cx="4572000" cy="1828800"/>
          </a:xfrm>
          <a:prstGeom prst="rect">
            <a:avLst/>
          </a:prstGeom>
        </p:spPr>
        <p:txBody>
          <a:bodyPr anchor="ctr">
            <a:normAutofit lnSpcReduction="10000"/>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lnSpc>
                <a:spcPct val="100000"/>
              </a:lnSpc>
            </a:pPr>
            <a:r>
              <a:rPr lang="en-US" sz="1100" b="1" dirty="0">
                <a:latin typeface="Times New Roman" panose="02020603050405020304" pitchFamily="18" charset="0"/>
                <a:cs typeface="Times New Roman" panose="02020603050405020304" pitchFamily="18" charset="0"/>
              </a:rPr>
              <a:t>Cluster 3 (Waiting times):</a:t>
            </a:r>
          </a:p>
          <a:p>
            <a:pPr marL="342900" indent="-342900">
              <a:lnSpc>
                <a:spcPct val="100000"/>
              </a:lnSpc>
              <a:buFont typeface="Wingdings" pitchFamily="2" charset="2"/>
              <a:buChar char="Ø"/>
            </a:pPr>
            <a:r>
              <a:rPr lang="en-US" sz="1100" dirty="0">
                <a:latin typeface="Times New Roman" panose="02020603050405020304" pitchFamily="18" charset="0"/>
                <a:cs typeface="Times New Roman" panose="02020603050405020304" pitchFamily="18" charset="0"/>
              </a:rPr>
              <a:t>The waiting experience. </a:t>
            </a:r>
            <a:r>
              <a:rPr lang="en-US" sz="1100" dirty="0">
                <a:highlight>
                  <a:srgbClr val="FFFF00"/>
                </a:highlight>
                <a:latin typeface="Times New Roman" panose="02020603050405020304" pitchFamily="18" charset="0"/>
                <a:cs typeface="Times New Roman" panose="02020603050405020304" pitchFamily="18" charset="0"/>
              </a:rPr>
              <a:t>Virtual queuing </a:t>
            </a:r>
            <a:r>
              <a:rPr lang="en-US" sz="1100" dirty="0">
                <a:latin typeface="Times New Roman" panose="02020603050405020304" pitchFamily="18" charset="0"/>
                <a:cs typeface="Times New Roman" panose="02020603050405020304" pitchFamily="18" charset="0"/>
              </a:rPr>
              <a:t>and expanded FastPass options could </a:t>
            </a:r>
            <a:r>
              <a:rPr lang="en-US" sz="1100" dirty="0">
                <a:highlight>
                  <a:srgbClr val="FFFF00"/>
                </a:highlight>
                <a:latin typeface="Times New Roman" panose="02020603050405020304" pitchFamily="18" charset="0"/>
                <a:cs typeface="Times New Roman" panose="02020603050405020304" pitchFamily="18" charset="0"/>
              </a:rPr>
              <a:t>reduce physical waiting times.</a:t>
            </a:r>
          </a:p>
          <a:p>
            <a:pPr marL="342900" indent="-342900">
              <a:lnSpc>
                <a:spcPct val="100000"/>
              </a:lnSpc>
              <a:buFont typeface="Wingdings" pitchFamily="2" charset="2"/>
              <a:buChar char="Ø"/>
            </a:pPr>
            <a:r>
              <a:rPr lang="en-US" sz="1100" dirty="0">
                <a:highlight>
                  <a:srgbClr val="FFFF00"/>
                </a:highlight>
                <a:latin typeface="Times New Roman" panose="02020603050405020304" pitchFamily="18" charset="0"/>
                <a:cs typeface="Times New Roman" panose="02020603050405020304" pitchFamily="18" charset="0"/>
              </a:rPr>
              <a:t>Implementing a reservation system for rides </a:t>
            </a:r>
            <a:r>
              <a:rPr lang="en-US" sz="1100" dirty="0">
                <a:latin typeface="Times New Roman" panose="02020603050405020304" pitchFamily="18" charset="0"/>
                <a:cs typeface="Times New Roman" panose="02020603050405020304" pitchFamily="18" charset="0"/>
              </a:rPr>
              <a:t>could help manage and distribute the crowd throughout the day.</a:t>
            </a:r>
          </a:p>
          <a:p>
            <a:pPr marL="342900" indent="-342900">
              <a:lnSpc>
                <a:spcPct val="100000"/>
              </a:lnSpc>
              <a:buFont typeface="Wingdings" pitchFamily="2" charset="2"/>
              <a:buChar char="Ø"/>
            </a:pPr>
            <a:r>
              <a:rPr lang="en-US" sz="1100" dirty="0">
                <a:highlight>
                  <a:srgbClr val="FFFF00"/>
                </a:highlight>
                <a:latin typeface="Times New Roman" panose="02020603050405020304" pitchFamily="18" charset="0"/>
                <a:cs typeface="Times New Roman" panose="02020603050405020304" pitchFamily="18" charset="0"/>
              </a:rPr>
              <a:t>In-queue entertainment </a:t>
            </a:r>
            <a:r>
              <a:rPr lang="en-US" sz="1100" dirty="0">
                <a:latin typeface="Times New Roman" panose="02020603050405020304" pitchFamily="18" charset="0"/>
                <a:cs typeface="Times New Roman" panose="02020603050405020304" pitchFamily="18" charset="0"/>
              </a:rPr>
              <a:t>or interactive elements could improve </a:t>
            </a:r>
          </a:p>
        </p:txBody>
      </p:sp>
      <p:sp>
        <p:nvSpPr>
          <p:cNvPr id="4" name="Title 1">
            <a:extLst>
              <a:ext uri="{FF2B5EF4-FFF2-40B4-BE49-F238E27FC236}">
                <a16:creationId xmlns:a16="http://schemas.microsoft.com/office/drawing/2014/main" id="{FA784078-F68B-DDBA-2201-E627FC0B5F82}"/>
              </a:ext>
            </a:extLst>
          </p:cNvPr>
          <p:cNvSpPr txBox="1">
            <a:spLocks/>
          </p:cNvSpPr>
          <p:nvPr/>
        </p:nvSpPr>
        <p:spPr>
          <a:xfrm>
            <a:off x="28035" y="0"/>
            <a:ext cx="12135929" cy="744279"/>
          </a:xfrm>
          <a:prstGeom prst="rect">
            <a:avLst/>
          </a:prstGeom>
        </p:spPr>
        <p:txBody>
          <a:bodyPr anchor="ct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dirty="0"/>
              <a:t>Cluster Analysis: Word2Vec Model + Kmeans (4/4)</a:t>
            </a:r>
          </a:p>
        </p:txBody>
      </p:sp>
    </p:spTree>
    <p:extLst>
      <p:ext uri="{BB962C8B-B14F-4D97-AF65-F5344CB8AC3E}">
        <p14:creationId xmlns:p14="http://schemas.microsoft.com/office/powerpoint/2010/main" val="1445326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539B-AC90-C0F5-60B3-E4DA113C03D4}"/>
              </a:ext>
            </a:extLst>
          </p:cNvPr>
          <p:cNvSpPr txBox="1">
            <a:spLocks/>
          </p:cNvSpPr>
          <p:nvPr/>
        </p:nvSpPr>
        <p:spPr>
          <a:xfrm>
            <a:off x="595422" y="-1"/>
            <a:ext cx="10983433" cy="1371600"/>
          </a:xfrm>
          <a:prstGeom prst="rect">
            <a:avLst/>
          </a:prstGeom>
        </p:spPr>
        <p:txBody>
          <a:bodyPr anchor="ct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dirty="0"/>
              <a:t>Topic modeling on Positive and Negative reviews - California</a:t>
            </a:r>
          </a:p>
        </p:txBody>
      </p:sp>
      <p:sp>
        <p:nvSpPr>
          <p:cNvPr id="7" name="Content Placeholder 2">
            <a:extLst>
              <a:ext uri="{FF2B5EF4-FFF2-40B4-BE49-F238E27FC236}">
                <a16:creationId xmlns:a16="http://schemas.microsoft.com/office/drawing/2014/main" id="{2C7C1481-9C44-08C7-6D0A-C3D86A4F494A}"/>
              </a:ext>
            </a:extLst>
          </p:cNvPr>
          <p:cNvSpPr txBox="1">
            <a:spLocks/>
          </p:cNvSpPr>
          <p:nvPr/>
        </p:nvSpPr>
        <p:spPr>
          <a:xfrm>
            <a:off x="158003" y="3950614"/>
            <a:ext cx="5903371" cy="2907386"/>
          </a:xfrm>
          <a:prstGeom prst="rect">
            <a:avLst/>
          </a:prstGeom>
        </p:spPr>
        <p:txBody>
          <a:bodyPr anchor="ctr">
            <a:normAutofit fontScale="77500" lnSpcReduction="20000"/>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r>
              <a:rPr lang="en-US" sz="1600" b="1" u="sng" dirty="0">
                <a:latin typeface="Times New Roman" panose="02020603050405020304" pitchFamily="18" charset="0"/>
                <a:cs typeface="Times New Roman" panose="02020603050405020304" pitchFamily="18" charset="0"/>
              </a:rPr>
              <a:t>Positive Review Topics</a:t>
            </a:r>
          </a:p>
          <a:p>
            <a:r>
              <a:rPr lang="en-US" sz="1600" b="1" dirty="0">
                <a:latin typeface="Times New Roman" panose="02020603050405020304" pitchFamily="18" charset="0"/>
                <a:cs typeface="Times New Roman" panose="02020603050405020304" pitchFamily="18" charset="0"/>
              </a:rPr>
              <a:t>Topic 0: Theme Park Attractions and Shows Experience</a:t>
            </a:r>
          </a:p>
          <a:p>
            <a:pPr marL="285750" indent="-285750">
              <a:buFont typeface="Wingdings" pitchFamily="2" charset="2"/>
              <a:buChar char="Ø"/>
            </a:pPr>
            <a:r>
              <a:rPr lang="en-US" sz="1600" dirty="0">
                <a:effectLst/>
                <a:latin typeface="TimesNewRomanPSMT"/>
              </a:rPr>
              <a:t>This topic focuses on visitors’ experiences with theme park attractions and shows. It may also include tips on avoiding long crowds and making the most of early hours.</a:t>
            </a:r>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Topic 1: Overall Theme Park Experience</a:t>
            </a:r>
          </a:p>
          <a:p>
            <a:pPr marL="285750" indent="-285750">
              <a:buFont typeface="Wingdings" pitchFamily="2" charset="2"/>
              <a:buChar char="Ø"/>
            </a:pPr>
            <a:r>
              <a:rPr lang="en-US" sz="1600" dirty="0">
                <a:latin typeface="Times New Roman" panose="02020603050405020304" pitchFamily="18" charset="0"/>
                <a:cs typeface="Times New Roman" panose="02020603050405020304" pitchFamily="18" charset="0"/>
              </a:rPr>
              <a:t>This topic covers the overall experience of visiting the theme park, including food and dining, crowd levels, family-friendliness, and the general fun and love for the atmosphere of the park.</a:t>
            </a:r>
          </a:p>
        </p:txBody>
      </p:sp>
      <p:pic>
        <p:nvPicPr>
          <p:cNvPr id="9" name="Picture 8" descr="A close up of words&#10;&#10;Description automatically generated">
            <a:extLst>
              <a:ext uri="{FF2B5EF4-FFF2-40B4-BE49-F238E27FC236}">
                <a16:creationId xmlns:a16="http://schemas.microsoft.com/office/drawing/2014/main" id="{03485798-5C33-2619-20AE-2AD4838D4A78}"/>
              </a:ext>
            </a:extLst>
          </p:cNvPr>
          <p:cNvPicPr>
            <a:picLocks noChangeAspect="1"/>
          </p:cNvPicPr>
          <p:nvPr/>
        </p:nvPicPr>
        <p:blipFill>
          <a:blip r:embed="rId3"/>
          <a:stretch>
            <a:fillRect/>
          </a:stretch>
        </p:blipFill>
        <p:spPr>
          <a:xfrm>
            <a:off x="6130628" y="1595717"/>
            <a:ext cx="5903371" cy="2354898"/>
          </a:xfrm>
          <a:prstGeom prst="rect">
            <a:avLst/>
          </a:prstGeom>
          <a:effectLst>
            <a:softEdge rad="12700"/>
          </a:effectLst>
        </p:spPr>
      </p:pic>
      <p:pic>
        <p:nvPicPr>
          <p:cNvPr id="9219" name="Picture 3" descr="page9image39012176">
            <a:extLst>
              <a:ext uri="{FF2B5EF4-FFF2-40B4-BE49-F238E27FC236}">
                <a16:creationId xmlns:a16="http://schemas.microsoft.com/office/drawing/2014/main" id="{6E78CB74-CC3A-784F-EE51-D51B9D3B7E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003" y="1595717"/>
            <a:ext cx="5903371" cy="2354898"/>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2C108598-9524-1A4A-638B-3454C378E7BA}"/>
              </a:ext>
            </a:extLst>
          </p:cNvPr>
          <p:cNvSpPr txBox="1">
            <a:spLocks/>
          </p:cNvSpPr>
          <p:nvPr/>
        </p:nvSpPr>
        <p:spPr>
          <a:xfrm>
            <a:off x="6130628" y="3950614"/>
            <a:ext cx="6061372" cy="2907385"/>
          </a:xfrm>
          <a:prstGeom prst="rect">
            <a:avLst/>
          </a:prstGeom>
        </p:spPr>
        <p:txBody>
          <a:bodyPr anchor="ctr">
            <a:normAutofit fontScale="77500" lnSpcReduction="20000"/>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r>
              <a:rPr lang="en-US" sz="1600" b="1" u="sng" dirty="0">
                <a:latin typeface="Times New Roman" panose="02020603050405020304" pitchFamily="18" charset="0"/>
                <a:cs typeface="Times New Roman" panose="02020603050405020304" pitchFamily="18" charset="0"/>
              </a:rPr>
              <a:t>Negative Review Topics</a:t>
            </a:r>
          </a:p>
          <a:p>
            <a:r>
              <a:rPr lang="en-US" sz="1600" b="1" dirty="0">
                <a:latin typeface="Times New Roman" panose="02020603050405020304" pitchFamily="18" charset="0"/>
                <a:cs typeface="Times New Roman" panose="02020603050405020304" pitchFamily="18" charset="0"/>
              </a:rPr>
              <a:t>Topic 0 : Disappointing Crowd Experience</a:t>
            </a:r>
          </a:p>
          <a:p>
            <a:pPr marL="285750" indent="-285750">
              <a:buFont typeface="Wingdings" pitchFamily="2" charset="2"/>
              <a:buChar char="Ø"/>
            </a:pPr>
            <a:r>
              <a:rPr lang="en-US" sz="1600" dirty="0">
                <a:effectLst/>
                <a:latin typeface="Times New Roman" panose="02020603050405020304" pitchFamily="18" charset="0"/>
                <a:cs typeface="Times New Roman" panose="02020603050405020304" pitchFamily="18" charset="0"/>
              </a:rPr>
              <a:t>The topic seems to be about the disappointment that the crowd experience brings. Words like “crowd”, “close”, and “long”, “hour”, “minute” suggests that the crowds are overwhelming causing long-hour delays, and the experience is not enjoyable.</a:t>
            </a:r>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Topic 1 : Unsatisfactory Food and Price at Crowded Restaurant</a:t>
            </a:r>
          </a:p>
          <a:p>
            <a:pPr marL="285750" indent="-285750">
              <a:buFont typeface="Wingdings" pitchFamily="2" charset="2"/>
              <a:buChar char="Ø"/>
            </a:pPr>
            <a:r>
              <a:rPr lang="en-US" sz="1600" dirty="0">
                <a:effectLst/>
                <a:latin typeface="Times New Roman" panose="02020603050405020304" pitchFamily="18" charset="0"/>
                <a:cs typeface="Times New Roman" panose="02020603050405020304" pitchFamily="18" charset="0"/>
              </a:rPr>
              <a:t>This topic may be about unsatisfactory food and price along with the crowd spoiling the experience on trip.</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9262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539B-AC90-C0F5-60B3-E4DA113C03D4}"/>
              </a:ext>
            </a:extLst>
          </p:cNvPr>
          <p:cNvSpPr txBox="1">
            <a:spLocks/>
          </p:cNvSpPr>
          <p:nvPr/>
        </p:nvSpPr>
        <p:spPr>
          <a:xfrm>
            <a:off x="595422" y="-1"/>
            <a:ext cx="10983433" cy="1371600"/>
          </a:xfrm>
          <a:prstGeom prst="rect">
            <a:avLst/>
          </a:prstGeom>
        </p:spPr>
        <p:txBody>
          <a:bodyPr anchor="ct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dirty="0"/>
              <a:t>Topic distribution across seasons and months - California</a:t>
            </a:r>
          </a:p>
        </p:txBody>
      </p:sp>
      <p:sp>
        <p:nvSpPr>
          <p:cNvPr id="7" name="Content Placeholder 2">
            <a:extLst>
              <a:ext uri="{FF2B5EF4-FFF2-40B4-BE49-F238E27FC236}">
                <a16:creationId xmlns:a16="http://schemas.microsoft.com/office/drawing/2014/main" id="{2C7C1481-9C44-08C7-6D0A-C3D86A4F494A}"/>
              </a:ext>
            </a:extLst>
          </p:cNvPr>
          <p:cNvSpPr txBox="1">
            <a:spLocks/>
          </p:cNvSpPr>
          <p:nvPr/>
        </p:nvSpPr>
        <p:spPr>
          <a:xfrm>
            <a:off x="6451226" y="1371599"/>
            <a:ext cx="5903371" cy="1759904"/>
          </a:xfrm>
          <a:prstGeom prst="rect">
            <a:avLst/>
          </a:prstGeom>
        </p:spPr>
        <p:txBody>
          <a:bodyPr anchor="ctr">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endParaRPr lang="en-US" sz="1600" dirty="0">
              <a:latin typeface="Times New Roman" panose="02020603050405020304" pitchFamily="18" charset="0"/>
              <a:cs typeface="Times New Roman" panose="02020603050405020304" pitchFamily="18" charset="0"/>
            </a:endParaRPr>
          </a:p>
        </p:txBody>
      </p:sp>
      <p:sp>
        <p:nvSpPr>
          <p:cNvPr id="12" name="Content Placeholder 2">
            <a:extLst>
              <a:ext uri="{FF2B5EF4-FFF2-40B4-BE49-F238E27FC236}">
                <a16:creationId xmlns:a16="http://schemas.microsoft.com/office/drawing/2014/main" id="{2C108598-9524-1A4A-638B-3454C378E7BA}"/>
              </a:ext>
            </a:extLst>
          </p:cNvPr>
          <p:cNvSpPr txBox="1">
            <a:spLocks/>
          </p:cNvSpPr>
          <p:nvPr/>
        </p:nvSpPr>
        <p:spPr>
          <a:xfrm>
            <a:off x="6087138" y="1465729"/>
            <a:ext cx="5903371" cy="4657398"/>
          </a:xfrm>
          <a:prstGeom prst="rect">
            <a:avLst/>
          </a:prstGeom>
        </p:spPr>
        <p:txBody>
          <a:bodyPr anchor="ctr">
            <a:normAutofit fontScale="92500" lnSpcReduction="20000"/>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r>
              <a:rPr lang="en-US" sz="1400" b="1" u="sng" dirty="0">
                <a:latin typeface="Times New Roman" panose="02020603050405020304" pitchFamily="18" charset="0"/>
                <a:cs typeface="Times New Roman" panose="02020603050405020304" pitchFamily="18" charset="0"/>
              </a:rPr>
              <a:t>Managerial Implication:</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Focus on implementing effective crowd management strategies, such as limiting visitors, improving ride queues, and increasing staff. </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It should also </a:t>
            </a:r>
            <a:r>
              <a:rPr lang="en-US" sz="1400" dirty="0">
                <a:highlight>
                  <a:srgbClr val="FFFF00"/>
                </a:highlight>
                <a:latin typeface="Times New Roman" panose="02020603050405020304" pitchFamily="18" charset="0"/>
                <a:cs typeface="Times New Roman" panose="02020603050405020304" pitchFamily="18" charset="0"/>
              </a:rPr>
              <a:t>expand its festive experiences </a:t>
            </a:r>
            <a:r>
              <a:rPr lang="en-US" sz="1400" dirty="0">
                <a:latin typeface="Times New Roman" panose="02020603050405020304" pitchFamily="18" charset="0"/>
                <a:cs typeface="Times New Roman" panose="02020603050405020304" pitchFamily="18" charset="0"/>
              </a:rPr>
              <a:t>and offer unique events throughout the year, promoting them to attract more visitors. </a:t>
            </a:r>
          </a:p>
          <a:p>
            <a:pPr marL="285750" indent="-285750">
              <a:buFont typeface="Arial" panose="020B0604020202020204" pitchFamily="34" charset="0"/>
              <a:buChar char="•"/>
            </a:pPr>
            <a:r>
              <a:rPr lang="en-US" sz="1400" dirty="0">
                <a:highlight>
                  <a:srgbClr val="FFFF00"/>
                </a:highlight>
                <a:latin typeface="Times New Roman" panose="02020603050405020304" pitchFamily="18" charset="0"/>
                <a:cs typeface="Times New Roman" panose="02020603050405020304" pitchFamily="18" charset="0"/>
              </a:rPr>
              <a:t>Enhancing the fireworks and parade shows</a:t>
            </a:r>
            <a:r>
              <a:rPr lang="en-US" sz="1400" dirty="0">
                <a:latin typeface="Times New Roman" panose="02020603050405020304" pitchFamily="18" charset="0"/>
                <a:cs typeface="Times New Roman" panose="02020603050405020304" pitchFamily="18" charset="0"/>
              </a:rPr>
              <a:t>, adding new attractions and experiences can help keep visitors engaged and returning. </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Disneyland could also consider implementing </a:t>
            </a:r>
            <a:r>
              <a:rPr lang="en-US" sz="1400" dirty="0">
                <a:highlight>
                  <a:srgbClr val="FFFF00"/>
                </a:highlight>
                <a:latin typeface="Times New Roman" panose="02020603050405020304" pitchFamily="18" charset="0"/>
                <a:cs typeface="Times New Roman" panose="02020603050405020304" pitchFamily="18" charset="0"/>
              </a:rPr>
              <a:t>digital tools to help visitors plan their visit</a:t>
            </a:r>
            <a:r>
              <a:rPr lang="en-US" sz="1400" dirty="0">
                <a:latin typeface="Times New Roman" panose="02020603050405020304" pitchFamily="18" charset="0"/>
                <a:cs typeface="Times New Roman" panose="02020603050405020304" pitchFamily="18" charset="0"/>
              </a:rPr>
              <a:t> and make the most of their magical adventure. </a:t>
            </a:r>
          </a:p>
          <a:p>
            <a:pPr marL="285750" indent="-285750">
              <a:buFont typeface="Arial" panose="020B0604020202020204" pitchFamily="34" charset="0"/>
              <a:buChar char="•"/>
            </a:pPr>
            <a:r>
              <a:rPr lang="en-US" sz="1400" dirty="0">
                <a:highlight>
                  <a:srgbClr val="FFFF00"/>
                </a:highlight>
                <a:latin typeface="Times New Roman" panose="02020603050405020304" pitchFamily="18" charset="0"/>
                <a:cs typeface="Times New Roman" panose="02020603050405020304" pitchFamily="18" charset="0"/>
              </a:rPr>
              <a:t>Improving the quality and variety of restaurant food by offering more choices, and discounts</a:t>
            </a:r>
            <a:r>
              <a:rPr lang="en-US" sz="1400" dirty="0">
                <a:latin typeface="Times New Roman" panose="02020603050405020304" pitchFamily="18" charset="0"/>
                <a:cs typeface="Times New Roman" panose="02020603050405020304" pitchFamily="18" charset="0"/>
              </a:rPr>
              <a:t>, and addressing visitor complaints can further enhance the visitors’ experience.</a:t>
            </a:r>
          </a:p>
        </p:txBody>
      </p:sp>
      <p:pic>
        <p:nvPicPr>
          <p:cNvPr id="12293" name="Picture 5" descr="page13image39043696">
            <a:extLst>
              <a:ext uri="{FF2B5EF4-FFF2-40B4-BE49-F238E27FC236}">
                <a16:creationId xmlns:a16="http://schemas.microsoft.com/office/drawing/2014/main" id="{2118B67C-DF41-C654-4D7F-2FEB1892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5" y="4271683"/>
            <a:ext cx="5903371" cy="1851444"/>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4780532-7261-70AA-AEB0-A01A7A152E36}"/>
              </a:ext>
            </a:extLst>
          </p:cNvPr>
          <p:cNvPicPr>
            <a:picLocks noChangeAspect="1"/>
          </p:cNvPicPr>
          <p:nvPr/>
        </p:nvPicPr>
        <p:blipFill rotWithShape="1">
          <a:blip r:embed="rId4"/>
          <a:srcRect t="18346"/>
          <a:stretch/>
        </p:blipFill>
        <p:spPr>
          <a:xfrm>
            <a:off x="17845" y="1465729"/>
            <a:ext cx="5904233" cy="2711824"/>
          </a:xfrm>
          <a:prstGeom prst="rect">
            <a:avLst/>
          </a:prstGeom>
          <a:effectLst>
            <a:softEdge rad="12700"/>
          </a:effectLst>
        </p:spPr>
      </p:pic>
    </p:spTree>
    <p:extLst>
      <p:ext uri="{BB962C8B-B14F-4D97-AF65-F5344CB8AC3E}">
        <p14:creationId xmlns:p14="http://schemas.microsoft.com/office/powerpoint/2010/main" val="157163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539B-AC90-C0F5-60B3-E4DA113C03D4}"/>
              </a:ext>
            </a:extLst>
          </p:cNvPr>
          <p:cNvSpPr txBox="1">
            <a:spLocks/>
          </p:cNvSpPr>
          <p:nvPr/>
        </p:nvSpPr>
        <p:spPr>
          <a:xfrm>
            <a:off x="595422" y="-1"/>
            <a:ext cx="10983433" cy="1371600"/>
          </a:xfrm>
          <a:prstGeom prst="rect">
            <a:avLst/>
          </a:prstGeom>
        </p:spPr>
        <p:txBody>
          <a:bodyPr anchor="ct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dirty="0"/>
              <a:t>Topic modeling on Positive and Negative reviews - Paris</a:t>
            </a:r>
          </a:p>
        </p:txBody>
      </p:sp>
      <p:sp>
        <p:nvSpPr>
          <p:cNvPr id="7" name="Content Placeholder 2">
            <a:extLst>
              <a:ext uri="{FF2B5EF4-FFF2-40B4-BE49-F238E27FC236}">
                <a16:creationId xmlns:a16="http://schemas.microsoft.com/office/drawing/2014/main" id="{2C7C1481-9C44-08C7-6D0A-C3D86A4F494A}"/>
              </a:ext>
            </a:extLst>
          </p:cNvPr>
          <p:cNvSpPr txBox="1">
            <a:spLocks/>
          </p:cNvSpPr>
          <p:nvPr/>
        </p:nvSpPr>
        <p:spPr>
          <a:xfrm>
            <a:off x="158002" y="3682100"/>
            <a:ext cx="5903371" cy="3175899"/>
          </a:xfrm>
          <a:prstGeom prst="rect">
            <a:avLst/>
          </a:prstGeom>
        </p:spPr>
        <p:txBody>
          <a:bodyPr anchor="t">
            <a:normAutofit fontScale="92500"/>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r>
              <a:rPr lang="en-US" sz="1200" b="1" u="sng" dirty="0">
                <a:latin typeface="Times New Roman" panose="02020603050405020304" pitchFamily="18" charset="0"/>
                <a:cs typeface="Times New Roman" panose="02020603050405020304" pitchFamily="18" charset="0"/>
              </a:rPr>
              <a:t>Positive Review Topics</a:t>
            </a:r>
          </a:p>
          <a:p>
            <a:pPr>
              <a:spcBef>
                <a:spcPts val="0"/>
              </a:spcBef>
            </a:pPr>
            <a:r>
              <a:rPr lang="en-US" sz="1200" b="1" dirty="0">
                <a:latin typeface="Times New Roman" panose="02020603050405020304" pitchFamily="18" charset="0"/>
                <a:cs typeface="Times New Roman" panose="02020603050405020304" pitchFamily="18" charset="0"/>
              </a:rPr>
              <a:t>Topic 0: Unforgettable Memories and Magical Experiences</a:t>
            </a:r>
          </a:p>
          <a:p>
            <a:pPr marL="285750" indent="-285750">
              <a:spcBef>
                <a:spcPts val="0"/>
              </a:spcBef>
              <a:buFont typeface="Wingdings" pitchFamily="2" charset="2"/>
              <a:buChar char="Ø"/>
            </a:pPr>
            <a:r>
              <a:rPr lang="en-US" sz="1200" dirty="0">
                <a:effectLst/>
                <a:latin typeface="Times New Roman" panose="02020603050405020304" pitchFamily="18" charset="0"/>
                <a:cs typeface="Times New Roman" panose="02020603050405020304" pitchFamily="18" charset="0"/>
              </a:rPr>
              <a:t>This topic focuses on positive reviews and experiences shared by visitors to Disneyland Paris. It explores the various aspects of the park that guests enjoyed, such as the rides, shows, hotel stays, and character interactions. The topic is mainly about visitors’ great experience.</a:t>
            </a:r>
          </a:p>
          <a:p>
            <a:pPr>
              <a:spcBef>
                <a:spcPts val="0"/>
              </a:spcBef>
            </a:pPr>
            <a:endParaRPr lang="en-US" sz="1200" dirty="0">
              <a:latin typeface="Times New Roman" panose="02020603050405020304" pitchFamily="18" charset="0"/>
              <a:cs typeface="Times New Roman" panose="02020603050405020304" pitchFamily="18" charset="0"/>
            </a:endParaRPr>
          </a:p>
          <a:p>
            <a:pPr>
              <a:spcBef>
                <a:spcPts val="0"/>
              </a:spcBef>
            </a:pPr>
            <a:r>
              <a:rPr lang="en-US" sz="1200" b="1" dirty="0">
                <a:latin typeface="Times New Roman" panose="02020603050405020304" pitchFamily="18" charset="0"/>
                <a:cs typeface="Times New Roman" panose="02020603050405020304" pitchFamily="18" charset="0"/>
              </a:rPr>
              <a:t>Topic 1: Culinary Delights of Disneyland Paris</a:t>
            </a:r>
          </a:p>
          <a:p>
            <a:pPr marL="285750" indent="-285750">
              <a:spcBef>
                <a:spcPts val="0"/>
              </a:spcBef>
              <a:buFont typeface="Wingdings" pitchFamily="2" charset="2"/>
              <a:buChar char="Ø"/>
            </a:pPr>
            <a:r>
              <a:rPr lang="en-US" sz="1200" dirty="0">
                <a:effectLst/>
                <a:latin typeface="Times New Roman" panose="02020603050405020304" pitchFamily="18" charset="0"/>
                <a:cs typeface="Times New Roman" panose="02020603050405020304" pitchFamily="18" charset="0"/>
              </a:rPr>
              <a:t>This topic seems to focus on the dining options available at Disneyland Paris, discussing the different types of food options available. It could also explore the cost of dining at Disneyland Paris and whether the unique experience is worth the expense, such as character dining or themed restaurants.</a:t>
            </a:r>
          </a:p>
        </p:txBody>
      </p:sp>
      <p:sp>
        <p:nvSpPr>
          <p:cNvPr id="12" name="Content Placeholder 2">
            <a:extLst>
              <a:ext uri="{FF2B5EF4-FFF2-40B4-BE49-F238E27FC236}">
                <a16:creationId xmlns:a16="http://schemas.microsoft.com/office/drawing/2014/main" id="{2C108598-9524-1A4A-638B-3454C378E7BA}"/>
              </a:ext>
            </a:extLst>
          </p:cNvPr>
          <p:cNvSpPr txBox="1">
            <a:spLocks/>
          </p:cNvSpPr>
          <p:nvPr/>
        </p:nvSpPr>
        <p:spPr>
          <a:xfrm>
            <a:off x="6130628" y="3682100"/>
            <a:ext cx="5903371" cy="3193827"/>
          </a:xfrm>
          <a:prstGeom prst="rect">
            <a:avLst/>
          </a:prstGeom>
        </p:spPr>
        <p:txBody>
          <a:bodyPr anchor="t">
            <a:normAutofit fontScale="77500" lnSpcReduction="20000"/>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r>
              <a:rPr lang="en-US" b="1" u="sng" dirty="0">
                <a:latin typeface="Times New Roman" panose="02020603050405020304" pitchFamily="18" charset="0"/>
                <a:cs typeface="Times New Roman" panose="02020603050405020304" pitchFamily="18" charset="0"/>
              </a:rPr>
              <a:t>Negative Review Topics</a:t>
            </a:r>
          </a:p>
          <a:p>
            <a:pPr>
              <a:spcBef>
                <a:spcPts val="0"/>
              </a:spcBef>
            </a:pPr>
            <a:r>
              <a:rPr lang="en-US" sz="1600" b="1" dirty="0">
                <a:latin typeface="Times New Roman" panose="02020603050405020304" pitchFamily="18" charset="0"/>
                <a:cs typeface="Times New Roman" panose="02020603050405020304" pitchFamily="18" charset="0"/>
              </a:rPr>
              <a:t>Topic 0: Negative Reviews about Restaurant Food and Service</a:t>
            </a:r>
          </a:p>
          <a:p>
            <a:pPr marL="285750" indent="-285750">
              <a:spcBef>
                <a:spcPts val="0"/>
              </a:spcBef>
              <a:buFont typeface="Wingdings" pitchFamily="2" charset="2"/>
              <a:buChar char="Ø"/>
            </a:pPr>
            <a:r>
              <a:rPr lang="en-US" sz="1600" dirty="0">
                <a:effectLst/>
                <a:latin typeface="Times New Roman" panose="02020603050405020304" pitchFamily="18" charset="0"/>
                <a:cs typeface="Times New Roman" panose="02020603050405020304" pitchFamily="18" charset="0"/>
              </a:rPr>
              <a:t>This topic is about negative reviews related to restaurant experiences. Customers might express their dissatisfaction with the food quality, staff being unhelpful or rude, long wait times, or feeling disappointed with their overall experience.</a:t>
            </a:r>
          </a:p>
          <a:p>
            <a:pPr>
              <a:spcBef>
                <a:spcPts val="0"/>
              </a:spcBef>
            </a:pPr>
            <a:endParaRPr lang="en-US" sz="1600" dirty="0">
              <a:latin typeface="Times New Roman" panose="02020603050405020304" pitchFamily="18" charset="0"/>
              <a:cs typeface="Times New Roman" panose="02020603050405020304" pitchFamily="18" charset="0"/>
            </a:endParaRPr>
          </a:p>
          <a:p>
            <a:pPr>
              <a:spcBef>
                <a:spcPts val="0"/>
              </a:spcBef>
            </a:pPr>
            <a:r>
              <a:rPr lang="en-US" sz="1600" b="1" dirty="0">
                <a:latin typeface="Times New Roman" panose="02020603050405020304" pitchFamily="18" charset="0"/>
                <a:cs typeface="Times New Roman" panose="02020603050405020304" pitchFamily="18" charset="0"/>
              </a:rPr>
              <a:t>Topic 1: Negative Reviews about Hotel Accommodation</a:t>
            </a:r>
          </a:p>
          <a:p>
            <a:pPr marL="285750" indent="-285750">
              <a:spcBef>
                <a:spcPts val="0"/>
              </a:spcBef>
              <a:buFont typeface="Wingdings" pitchFamily="2" charset="2"/>
              <a:buChar char="Ø"/>
            </a:pPr>
            <a:r>
              <a:rPr lang="en-US" sz="1600" dirty="0">
                <a:effectLst/>
                <a:latin typeface="Times New Roman" panose="02020603050405020304" pitchFamily="18" charset="0"/>
                <a:cs typeface="Times New Roman" panose="02020603050405020304" pitchFamily="18" charset="0"/>
              </a:rPr>
              <a:t>This topic is about negative reviews related to hotel accommodation experiences. Customers might express their dissatisfaction with the hotel’s services and amenities such as a smoke-free environment. Additionally, guests may have negative feedback about their experiences with hotel shows and characters. </a:t>
            </a:r>
            <a:endParaRPr lang="en-US" sz="3600" dirty="0">
              <a:latin typeface="Times New Roman" panose="02020603050405020304" pitchFamily="18" charset="0"/>
              <a:cs typeface="Times New Roman" panose="02020603050405020304" pitchFamily="18" charset="0"/>
            </a:endParaRPr>
          </a:p>
        </p:txBody>
      </p:sp>
      <p:pic>
        <p:nvPicPr>
          <p:cNvPr id="3" name="Picture 3" descr="page9image39018416">
            <a:extLst>
              <a:ext uri="{FF2B5EF4-FFF2-40B4-BE49-F238E27FC236}">
                <a16:creationId xmlns:a16="http://schemas.microsoft.com/office/drawing/2014/main" id="{9F09204C-204C-CB1B-DA8F-1ACF7DEE8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02" y="1345130"/>
            <a:ext cx="5903370" cy="2336970"/>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4" name="Picture 4" descr="page10image38917200">
            <a:extLst>
              <a:ext uri="{FF2B5EF4-FFF2-40B4-BE49-F238E27FC236}">
                <a16:creationId xmlns:a16="http://schemas.microsoft.com/office/drawing/2014/main" id="{8797FE10-CAA4-942C-695D-5DAD556A71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0629" y="1345130"/>
            <a:ext cx="5903369" cy="2336970"/>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89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8" name="Freeform: Shape 37">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Content Placeholder 4" descr="A group of polaroid photos on a table&#10;&#10;Description automatically generated">
            <a:extLst>
              <a:ext uri="{FF2B5EF4-FFF2-40B4-BE49-F238E27FC236}">
                <a16:creationId xmlns:a16="http://schemas.microsoft.com/office/drawing/2014/main" id="{8E5A69E1-0753-D513-184E-029F7619DFFA}"/>
              </a:ext>
            </a:extLst>
          </p:cNvPr>
          <p:cNvPicPr>
            <a:picLocks noChangeAspect="1"/>
          </p:cNvPicPr>
          <p:nvPr/>
        </p:nvPicPr>
        <p:blipFill rotWithShape="1">
          <a:blip r:embed="rId2"/>
          <a:srcRect l="24170" r="34917"/>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6" name="Title 1">
            <a:extLst>
              <a:ext uri="{FF2B5EF4-FFF2-40B4-BE49-F238E27FC236}">
                <a16:creationId xmlns:a16="http://schemas.microsoft.com/office/drawing/2014/main" id="{A7AA6D46-2EF3-3301-CCF3-470621CF9644}"/>
              </a:ext>
            </a:extLst>
          </p:cNvPr>
          <p:cNvSpPr>
            <a:spLocks noGrp="1"/>
          </p:cNvSpPr>
          <p:nvPr>
            <p:ph type="title"/>
          </p:nvPr>
        </p:nvSpPr>
        <p:spPr>
          <a:xfrm>
            <a:off x="-1" y="-2"/>
            <a:ext cx="7019732" cy="2062977"/>
          </a:xfrm>
        </p:spPr>
        <p:txBody>
          <a:bodyPr anchor="ctr">
            <a:normAutofit fontScale="90000"/>
          </a:bodyPr>
          <a:lstStyle/>
          <a:p>
            <a:pPr>
              <a:lnSpc>
                <a:spcPct val="120000"/>
              </a:lnSpc>
            </a:pPr>
            <a:r>
              <a:rPr lang="en-US" sz="3600" b="1" i="0" u="none" strike="noStrike" dirty="0">
                <a:effectLst/>
                <a:latin typeface="Times New Roman" panose="02020603050405020304" pitchFamily="18" charset="0"/>
                <a:cs typeface="Times New Roman" panose="02020603050405020304" pitchFamily="18" charset="0"/>
              </a:rPr>
              <a:t>Understanding the Spectrum of Visitor Experiences at Disneyland Parks</a:t>
            </a:r>
            <a:endParaRPr lang="en-US" sz="36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443B0893-6D0D-6AC7-A20E-6977CA84F6E3}"/>
              </a:ext>
            </a:extLst>
          </p:cNvPr>
          <p:cNvSpPr>
            <a:spLocks noGrp="1"/>
          </p:cNvSpPr>
          <p:nvPr>
            <p:ph idx="1"/>
          </p:nvPr>
        </p:nvSpPr>
        <p:spPr>
          <a:xfrm>
            <a:off x="-305" y="1817913"/>
            <a:ext cx="6577790" cy="5040087"/>
          </a:xfrm>
        </p:spPr>
        <p:txBody>
          <a:bodyPr anchor="ctr">
            <a:normAutofit/>
          </a:bodyPr>
          <a:lstStyle/>
          <a:p>
            <a:pPr marL="285750" indent="-285750">
              <a:lnSpc>
                <a:spcPct val="130000"/>
              </a:lnSpc>
              <a:spcBef>
                <a:spcPts val="600"/>
              </a:spcBef>
              <a:buFont typeface="Wingdings" pitchFamily="2" charset="2"/>
              <a:buChar char="Ø"/>
            </a:pPr>
            <a:r>
              <a:rPr lang="en-US" sz="1400" dirty="0">
                <a:latin typeface="Times New Roman" panose="02020603050405020304" pitchFamily="18" charset="0"/>
                <a:cs typeface="Times New Roman" panose="02020603050405020304" pitchFamily="18" charset="0"/>
              </a:rPr>
              <a:t>Disneyland holds a legendary status, offering magical experiences to visitors from across the globe.</a:t>
            </a:r>
          </a:p>
          <a:p>
            <a:pPr marL="285750" indent="-285750">
              <a:lnSpc>
                <a:spcPct val="130000"/>
              </a:lnSpc>
              <a:spcBef>
                <a:spcPts val="600"/>
              </a:spcBef>
              <a:buFont typeface="Wingdings" pitchFamily="2" charset="2"/>
              <a:buChar char="Ø"/>
            </a:pPr>
            <a:r>
              <a:rPr lang="en-US" sz="1400" u="sng" dirty="0">
                <a:latin typeface="Times New Roman" panose="02020603050405020304" pitchFamily="18" charset="0"/>
                <a:cs typeface="Times New Roman" panose="02020603050405020304" pitchFamily="18" charset="0"/>
              </a:rPr>
              <a:t>Challenge:</a:t>
            </a:r>
            <a:r>
              <a:rPr lang="en-US" sz="1400" dirty="0">
                <a:latin typeface="Times New Roman" panose="02020603050405020304" pitchFamily="18" charset="0"/>
                <a:cs typeface="Times New Roman" panose="02020603050405020304" pitchFamily="18" charset="0"/>
              </a:rPr>
              <a:t> Not just to maintain its high standards of visitor satisfaction but to understand and adapt to the nuanced expectations of a diverse global audience.</a:t>
            </a:r>
          </a:p>
          <a:p>
            <a:pPr marL="285750" indent="-285750">
              <a:lnSpc>
                <a:spcPct val="130000"/>
              </a:lnSpc>
              <a:spcBef>
                <a:spcPts val="600"/>
              </a:spcBef>
              <a:buFont typeface="Wingdings" pitchFamily="2" charset="2"/>
              <a:buChar char="Ø"/>
            </a:pPr>
            <a:r>
              <a:rPr lang="en-US" sz="1400" dirty="0">
                <a:latin typeface="Times New Roman" panose="02020603050405020304" pitchFamily="18" charset="0"/>
                <a:cs typeface="Times New Roman" panose="02020603050405020304" pitchFamily="18" charset="0"/>
              </a:rPr>
              <a:t>Visitor satisfaction is the cornerstone of the theme park industry, directly influencing repeat visits, word-of-mouth recommendations, and overall brand loyalty</a:t>
            </a:r>
          </a:p>
          <a:p>
            <a:pPr marL="285750" indent="-285750">
              <a:lnSpc>
                <a:spcPct val="130000"/>
              </a:lnSpc>
              <a:spcBef>
                <a:spcPts val="600"/>
              </a:spcBef>
              <a:buFont typeface="Wingdings" pitchFamily="2" charset="2"/>
              <a:buChar char="Ø"/>
            </a:pPr>
            <a:r>
              <a:rPr lang="en-US" sz="1400" dirty="0">
                <a:latin typeface="Times New Roman" panose="02020603050405020304" pitchFamily="18" charset="0"/>
                <a:cs typeface="Times New Roman" panose="02020603050405020304" pitchFamily="18" charset="0"/>
              </a:rPr>
              <a:t>Understanding visitor sentiment and feedback at a granular level allows Disneyland to tailor experiences, anticipate visitor needs, and implement improvements that resonate across different cultural contexts.</a:t>
            </a:r>
          </a:p>
          <a:p>
            <a:pPr marL="285750" indent="-285750">
              <a:lnSpc>
                <a:spcPct val="130000"/>
              </a:lnSpc>
              <a:spcBef>
                <a:spcPts val="600"/>
              </a:spcBef>
              <a:buFont typeface="Wingdings" pitchFamily="2" charset="2"/>
              <a:buChar char="Ø"/>
            </a:pPr>
            <a:r>
              <a:rPr lang="en-US" sz="1400" u="sng" dirty="0">
                <a:latin typeface="Times New Roman" panose="02020603050405020304" pitchFamily="18" charset="0"/>
                <a:cs typeface="Times New Roman" panose="02020603050405020304" pitchFamily="18" charset="0"/>
              </a:rPr>
              <a:t>Objective:</a:t>
            </a:r>
            <a:r>
              <a:rPr lang="en-US" sz="1400" dirty="0">
                <a:latin typeface="Times New Roman" panose="02020603050405020304" pitchFamily="18" charset="0"/>
                <a:cs typeface="Times New Roman" panose="02020603050405020304" pitchFamily="18" charset="0"/>
              </a:rPr>
              <a:t> Deep dive into 42,000 TripAdvisor reviews across three Disneyland parks fine-tune services and enhance visitor experiences by understanding diverse feedback.</a:t>
            </a:r>
          </a:p>
        </p:txBody>
      </p:sp>
    </p:spTree>
    <p:extLst>
      <p:ext uri="{BB962C8B-B14F-4D97-AF65-F5344CB8AC3E}">
        <p14:creationId xmlns:p14="http://schemas.microsoft.com/office/powerpoint/2010/main" val="3897908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539B-AC90-C0F5-60B3-E4DA113C03D4}"/>
              </a:ext>
            </a:extLst>
          </p:cNvPr>
          <p:cNvSpPr txBox="1">
            <a:spLocks/>
          </p:cNvSpPr>
          <p:nvPr/>
        </p:nvSpPr>
        <p:spPr>
          <a:xfrm>
            <a:off x="595422" y="-1"/>
            <a:ext cx="10983433" cy="1371600"/>
          </a:xfrm>
          <a:prstGeom prst="rect">
            <a:avLst/>
          </a:prstGeom>
        </p:spPr>
        <p:txBody>
          <a:bodyPr anchor="ct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dirty="0"/>
              <a:t>Topic distribution across seasons and months – Paris</a:t>
            </a:r>
          </a:p>
        </p:txBody>
      </p:sp>
      <p:sp>
        <p:nvSpPr>
          <p:cNvPr id="7" name="Content Placeholder 2">
            <a:extLst>
              <a:ext uri="{FF2B5EF4-FFF2-40B4-BE49-F238E27FC236}">
                <a16:creationId xmlns:a16="http://schemas.microsoft.com/office/drawing/2014/main" id="{2C7C1481-9C44-08C7-6D0A-C3D86A4F494A}"/>
              </a:ext>
            </a:extLst>
          </p:cNvPr>
          <p:cNvSpPr txBox="1">
            <a:spLocks/>
          </p:cNvSpPr>
          <p:nvPr/>
        </p:nvSpPr>
        <p:spPr>
          <a:xfrm>
            <a:off x="6451226" y="1371599"/>
            <a:ext cx="5903371" cy="1759904"/>
          </a:xfrm>
          <a:prstGeom prst="rect">
            <a:avLst/>
          </a:prstGeom>
        </p:spPr>
        <p:txBody>
          <a:bodyPr anchor="ctr">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endParaRPr lang="en-US" sz="1600" dirty="0">
              <a:latin typeface="Times New Roman" panose="02020603050405020304" pitchFamily="18" charset="0"/>
              <a:cs typeface="Times New Roman" panose="02020603050405020304" pitchFamily="18" charset="0"/>
            </a:endParaRPr>
          </a:p>
        </p:txBody>
      </p:sp>
      <p:sp>
        <p:nvSpPr>
          <p:cNvPr id="12" name="Content Placeholder 2">
            <a:extLst>
              <a:ext uri="{FF2B5EF4-FFF2-40B4-BE49-F238E27FC236}">
                <a16:creationId xmlns:a16="http://schemas.microsoft.com/office/drawing/2014/main" id="{2C108598-9524-1A4A-638B-3454C378E7BA}"/>
              </a:ext>
            </a:extLst>
          </p:cNvPr>
          <p:cNvSpPr txBox="1">
            <a:spLocks/>
          </p:cNvSpPr>
          <p:nvPr/>
        </p:nvSpPr>
        <p:spPr>
          <a:xfrm>
            <a:off x="6087138" y="1465729"/>
            <a:ext cx="5903371" cy="4657398"/>
          </a:xfrm>
          <a:prstGeom prst="rect">
            <a:avLst/>
          </a:prstGeom>
        </p:spPr>
        <p:txBody>
          <a:bodyPr anchor="ctr">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r>
              <a:rPr lang="en-US" sz="1400" b="1" u="sng" dirty="0">
                <a:latin typeface="Times New Roman" panose="02020603050405020304" pitchFamily="18" charset="0"/>
                <a:cs typeface="Times New Roman" panose="02020603050405020304" pitchFamily="18" charset="0"/>
              </a:rPr>
              <a:t>Managerial Implication:</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Disneyland Paris could </a:t>
            </a:r>
            <a:r>
              <a:rPr lang="en-US" sz="1400" dirty="0">
                <a:highlight>
                  <a:srgbClr val="FFFF00"/>
                </a:highlight>
                <a:latin typeface="Times New Roman" panose="02020603050405020304" pitchFamily="18" charset="0"/>
                <a:cs typeface="Times New Roman" panose="02020603050405020304" pitchFamily="18" charset="0"/>
              </a:rPr>
              <a:t>improve food quality, staff training</a:t>
            </a:r>
            <a:r>
              <a:rPr lang="en-US" sz="1400" dirty="0">
                <a:latin typeface="Times New Roman" panose="02020603050405020304" pitchFamily="18" charset="0"/>
                <a:cs typeface="Times New Roman" panose="02020603050405020304" pitchFamily="18" charset="0"/>
              </a:rPr>
              <a:t>, reduce wait times, invest in hotel cleanliness and listen to guest feedback. </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They could introduce </a:t>
            </a:r>
            <a:r>
              <a:rPr lang="en-US" sz="1400" dirty="0">
                <a:highlight>
                  <a:srgbClr val="FFFF00"/>
                </a:highlight>
                <a:latin typeface="Times New Roman" panose="02020603050405020304" pitchFamily="18" charset="0"/>
                <a:cs typeface="Times New Roman" panose="02020603050405020304" pitchFamily="18" charset="0"/>
              </a:rPr>
              <a:t>healthier food</a:t>
            </a:r>
            <a:r>
              <a:rPr lang="en-US" sz="1400" dirty="0">
                <a:latin typeface="Times New Roman" panose="02020603050405020304" pitchFamily="18" charset="0"/>
                <a:cs typeface="Times New Roman" panose="02020603050405020304" pitchFamily="18" charset="0"/>
              </a:rPr>
              <a:t>, a fast pass system, and update amenities.</a:t>
            </a:r>
          </a:p>
          <a:p>
            <a:pPr marL="285750" indent="-285750">
              <a:buFont typeface="Arial" panose="020B0604020202020204" pitchFamily="34" charset="0"/>
              <a:buChar char="•"/>
            </a:pPr>
            <a:r>
              <a:rPr lang="en-US" sz="1400" dirty="0">
                <a:highlight>
                  <a:srgbClr val="FFFF00"/>
                </a:highlight>
                <a:latin typeface="Times New Roman" panose="02020603050405020304" pitchFamily="18" charset="0"/>
                <a:cs typeface="Times New Roman" panose="02020603050405020304" pitchFamily="18" charset="0"/>
              </a:rPr>
              <a:t> Promotions and events could also be tailored to each season’s interests</a:t>
            </a:r>
            <a:r>
              <a:rPr lang="en-US" sz="1400" dirty="0">
                <a:latin typeface="Times New Roman" panose="02020603050405020304" pitchFamily="18" charset="0"/>
                <a:cs typeface="Times New Roman" panose="02020603050405020304" pitchFamily="18" charset="0"/>
              </a:rPr>
              <a:t>, such as offering more Fast Pass options in summer and promoting unique hotel and restaurant features during winter. </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Guest feedback can be encouraged through s</a:t>
            </a:r>
            <a:r>
              <a:rPr lang="en-US" sz="1400" dirty="0">
                <a:highlight>
                  <a:srgbClr val="FFFF00"/>
                </a:highlight>
                <a:latin typeface="Times New Roman" panose="02020603050405020304" pitchFamily="18" charset="0"/>
                <a:cs typeface="Times New Roman" panose="02020603050405020304" pitchFamily="18" charset="0"/>
              </a:rPr>
              <a:t>urveys and social media monitoring</a:t>
            </a:r>
            <a:r>
              <a:rPr lang="en-US" sz="1400" dirty="0">
                <a:latin typeface="Times New Roman" panose="02020603050405020304" pitchFamily="18" charset="0"/>
                <a:cs typeface="Times New Roman" panose="02020603050405020304" pitchFamily="18" charset="0"/>
              </a:rPr>
              <a:t> to ensure visitors have the best experience possible.</a:t>
            </a:r>
          </a:p>
        </p:txBody>
      </p:sp>
      <p:pic>
        <p:nvPicPr>
          <p:cNvPr id="4" name="Picture 3">
            <a:extLst>
              <a:ext uri="{FF2B5EF4-FFF2-40B4-BE49-F238E27FC236}">
                <a16:creationId xmlns:a16="http://schemas.microsoft.com/office/drawing/2014/main" id="{60E67BC7-7539-3EFB-CDDB-CB3A0FDCFCCF}"/>
              </a:ext>
            </a:extLst>
          </p:cNvPr>
          <p:cNvPicPr>
            <a:picLocks noChangeAspect="1"/>
          </p:cNvPicPr>
          <p:nvPr/>
        </p:nvPicPr>
        <p:blipFill rotWithShape="1">
          <a:blip r:embed="rId3"/>
          <a:srcRect t="18864"/>
          <a:stretch/>
        </p:blipFill>
        <p:spPr>
          <a:xfrm>
            <a:off x="17845" y="1465729"/>
            <a:ext cx="5903371" cy="2694222"/>
          </a:xfrm>
          <a:prstGeom prst="rect">
            <a:avLst/>
          </a:prstGeom>
          <a:effectLst>
            <a:softEdge rad="12700"/>
          </a:effectLst>
        </p:spPr>
      </p:pic>
      <p:pic>
        <p:nvPicPr>
          <p:cNvPr id="14341" name="Picture 5" descr="page14image38869712">
            <a:extLst>
              <a:ext uri="{FF2B5EF4-FFF2-40B4-BE49-F238E27FC236}">
                <a16:creationId xmlns:a16="http://schemas.microsoft.com/office/drawing/2014/main" id="{4767F69E-028F-3927-1552-51819A13E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5" y="4291567"/>
            <a:ext cx="5903371" cy="1831560"/>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487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539B-AC90-C0F5-60B3-E4DA113C03D4}"/>
              </a:ext>
            </a:extLst>
          </p:cNvPr>
          <p:cNvSpPr txBox="1">
            <a:spLocks/>
          </p:cNvSpPr>
          <p:nvPr/>
        </p:nvSpPr>
        <p:spPr>
          <a:xfrm>
            <a:off x="595422" y="-1"/>
            <a:ext cx="10983433" cy="1371600"/>
          </a:xfrm>
          <a:prstGeom prst="rect">
            <a:avLst/>
          </a:prstGeom>
        </p:spPr>
        <p:txBody>
          <a:bodyPr anchor="ct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dirty="0"/>
              <a:t>Topic modeling on Positive and Negative reviews – Hong Kong</a:t>
            </a:r>
          </a:p>
        </p:txBody>
      </p:sp>
      <p:sp>
        <p:nvSpPr>
          <p:cNvPr id="7" name="Content Placeholder 2">
            <a:extLst>
              <a:ext uri="{FF2B5EF4-FFF2-40B4-BE49-F238E27FC236}">
                <a16:creationId xmlns:a16="http://schemas.microsoft.com/office/drawing/2014/main" id="{2C7C1481-9C44-08C7-6D0A-C3D86A4F494A}"/>
              </a:ext>
            </a:extLst>
          </p:cNvPr>
          <p:cNvSpPr txBox="1">
            <a:spLocks/>
          </p:cNvSpPr>
          <p:nvPr/>
        </p:nvSpPr>
        <p:spPr>
          <a:xfrm>
            <a:off x="158003" y="3711016"/>
            <a:ext cx="5903371" cy="3146984"/>
          </a:xfrm>
          <a:prstGeom prst="rect">
            <a:avLst/>
          </a:prstGeom>
        </p:spPr>
        <p:txBody>
          <a:bodyPr anchor="t">
            <a:no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r>
              <a:rPr lang="en-US" sz="1100" b="1" u="sng" dirty="0">
                <a:latin typeface="Times New Roman" panose="02020603050405020304" pitchFamily="18" charset="0"/>
                <a:cs typeface="Times New Roman" panose="02020603050405020304" pitchFamily="18" charset="0"/>
              </a:rPr>
              <a:t>Positive Review Topics</a:t>
            </a:r>
          </a:p>
          <a:p>
            <a:pPr>
              <a:spcBef>
                <a:spcPts val="0"/>
              </a:spcBef>
            </a:pPr>
            <a:r>
              <a:rPr lang="en-US" sz="1100" b="1" dirty="0">
                <a:latin typeface="Times New Roman" panose="02020603050405020304" pitchFamily="18" charset="0"/>
                <a:cs typeface="Times New Roman" panose="02020603050405020304" pitchFamily="18" charset="0"/>
              </a:rPr>
              <a:t>Topic 0: Experience of Attending a Theme Park</a:t>
            </a:r>
          </a:p>
          <a:p>
            <a:pPr marL="285750" indent="-285750">
              <a:spcBef>
                <a:spcPts val="0"/>
              </a:spcBef>
              <a:buFont typeface="Wingdings" pitchFamily="2" charset="2"/>
              <a:buChar char="Ø"/>
            </a:pPr>
            <a:r>
              <a:rPr lang="en-US" sz="1100" dirty="0">
                <a:effectLst/>
                <a:latin typeface="Times New Roman" panose="02020603050405020304" pitchFamily="18" charset="0"/>
                <a:cs typeface="Times New Roman" panose="02020603050405020304" pitchFamily="18" charset="0"/>
              </a:rPr>
              <a:t>This topic explores the different aspects of visiting a theme park, such as the food, theme, shows, and overall experience. It could also delve into the excitement and fun of going to a theme park, and how it can create lasting memories with family and friends.</a:t>
            </a:r>
          </a:p>
          <a:p>
            <a:pPr marL="285750" indent="-285750">
              <a:spcBef>
                <a:spcPts val="0"/>
              </a:spcBef>
              <a:buFont typeface="Wingdings" pitchFamily="2" charset="2"/>
              <a:buChar char="Ø"/>
            </a:pPr>
            <a:endParaRPr lang="en-US" sz="1100" b="1" dirty="0">
              <a:latin typeface="Times New Roman" panose="02020603050405020304" pitchFamily="18" charset="0"/>
              <a:cs typeface="Times New Roman" panose="02020603050405020304" pitchFamily="18" charset="0"/>
            </a:endParaRPr>
          </a:p>
          <a:p>
            <a:pPr>
              <a:spcBef>
                <a:spcPts val="0"/>
              </a:spcBef>
            </a:pPr>
            <a:r>
              <a:rPr lang="en-US" sz="1100" b="1" dirty="0">
                <a:latin typeface="Times New Roman" panose="02020603050405020304" pitchFamily="18" charset="0"/>
                <a:cs typeface="Times New Roman" panose="02020603050405020304" pitchFamily="18" charset="0"/>
              </a:rPr>
              <a:t>Topic 1: Enjoyment of Firework Show</a:t>
            </a:r>
          </a:p>
          <a:p>
            <a:pPr marL="285750" indent="-285750">
              <a:spcBef>
                <a:spcPts val="0"/>
              </a:spcBef>
              <a:buFont typeface="Wingdings" pitchFamily="2" charset="2"/>
              <a:buChar char="Ø"/>
            </a:pPr>
            <a:r>
              <a:rPr lang="en-US" sz="1100" dirty="0">
                <a:effectLst/>
                <a:latin typeface="Times New Roman" panose="02020603050405020304" pitchFamily="18" charset="0"/>
                <a:cs typeface="Times New Roman" panose="02020603050405020304" pitchFamily="18" charset="0"/>
              </a:rPr>
              <a:t>This topic could focus specifically on the experience of watching firework shows. The topic could also discuss the emotions and feelings associated with watching fireworks, such as joy, fun, and loving it all. Additionally, it could also be possible to discuss navigating the long queues to see the firework.</a:t>
            </a:r>
          </a:p>
        </p:txBody>
      </p:sp>
      <p:sp>
        <p:nvSpPr>
          <p:cNvPr id="12" name="Content Placeholder 2">
            <a:extLst>
              <a:ext uri="{FF2B5EF4-FFF2-40B4-BE49-F238E27FC236}">
                <a16:creationId xmlns:a16="http://schemas.microsoft.com/office/drawing/2014/main" id="{2C108598-9524-1A4A-638B-3454C378E7BA}"/>
              </a:ext>
            </a:extLst>
          </p:cNvPr>
          <p:cNvSpPr txBox="1">
            <a:spLocks/>
          </p:cNvSpPr>
          <p:nvPr/>
        </p:nvSpPr>
        <p:spPr>
          <a:xfrm>
            <a:off x="6130628" y="3711015"/>
            <a:ext cx="5903371" cy="3146984"/>
          </a:xfrm>
          <a:prstGeom prst="rect">
            <a:avLst/>
          </a:prstGeom>
        </p:spPr>
        <p:txBody>
          <a:bodyPr anchor="t">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r>
              <a:rPr lang="en-US" sz="1200" b="1" u="sng" dirty="0">
                <a:latin typeface="Times New Roman" panose="02020603050405020304" pitchFamily="18" charset="0"/>
                <a:cs typeface="Times New Roman" panose="02020603050405020304" pitchFamily="18" charset="0"/>
              </a:rPr>
              <a:t>Negative Review Topics</a:t>
            </a:r>
          </a:p>
          <a:p>
            <a:pPr>
              <a:spcBef>
                <a:spcPts val="0"/>
              </a:spcBef>
            </a:pPr>
            <a:r>
              <a:rPr lang="en-US" sz="1200" b="1" dirty="0">
                <a:latin typeface="Times New Roman" panose="02020603050405020304" pitchFamily="18" charset="0"/>
                <a:cs typeface="Times New Roman" panose="02020603050405020304" pitchFamily="18" charset="0"/>
              </a:rPr>
              <a:t>Topic 0: Disappointing experience at a crowded theme park</a:t>
            </a:r>
          </a:p>
          <a:p>
            <a:pPr marL="285750" indent="-285750">
              <a:spcBef>
                <a:spcPts val="0"/>
              </a:spcBef>
              <a:buFont typeface="Wingdings" pitchFamily="2" charset="2"/>
              <a:buChar char="Ø"/>
            </a:pPr>
            <a:r>
              <a:rPr lang="en-US" sz="1200" dirty="0">
                <a:effectLst/>
                <a:latin typeface="Times New Roman" panose="02020603050405020304" pitchFamily="18" charset="0"/>
                <a:cs typeface="Times New Roman" panose="02020603050405020304" pitchFamily="18" charset="0"/>
              </a:rPr>
              <a:t>The first negative topic explores the downsides of visiting popular theme parks, such as overcrowding, long wait times, and disappointment with attractions or food.</a:t>
            </a:r>
          </a:p>
          <a:p>
            <a:pPr>
              <a:spcBef>
                <a:spcPts val="0"/>
              </a:spcBef>
            </a:pPr>
            <a:endParaRPr lang="en-US" sz="1200" b="1" dirty="0">
              <a:latin typeface="Times New Roman" panose="02020603050405020304" pitchFamily="18" charset="0"/>
              <a:cs typeface="Times New Roman" panose="02020603050405020304" pitchFamily="18" charset="0"/>
            </a:endParaRPr>
          </a:p>
          <a:p>
            <a:pPr>
              <a:spcBef>
                <a:spcPts val="0"/>
              </a:spcBef>
            </a:pPr>
            <a:r>
              <a:rPr lang="en-US" sz="1200" b="1" dirty="0">
                <a:latin typeface="Times New Roman" panose="02020603050405020304" pitchFamily="18" charset="0"/>
                <a:cs typeface="Times New Roman" panose="02020603050405020304" pitchFamily="18" charset="0"/>
              </a:rPr>
              <a:t>Topic 1: The frustrations of dining out at busy restaurants</a:t>
            </a:r>
          </a:p>
          <a:p>
            <a:pPr>
              <a:spcBef>
                <a:spcPts val="0"/>
              </a:spcBef>
            </a:pPr>
            <a:r>
              <a:rPr lang="en-US" sz="1200" dirty="0">
                <a:effectLst/>
                <a:latin typeface="Times New Roman" panose="02020603050405020304" pitchFamily="18" charset="0"/>
                <a:cs typeface="Times New Roman" panose="02020603050405020304" pitchFamily="18" charset="0"/>
              </a:rPr>
              <a:t>This topic focuses on the challenges and frustrations of dining out at busy restaurants, such as dealing with long wait times, slow service, and food that fails to meet expectations.</a:t>
            </a:r>
            <a:endParaRPr lang="en-US" sz="1200" b="1" dirty="0">
              <a:latin typeface="Times New Roman" panose="02020603050405020304" pitchFamily="18" charset="0"/>
              <a:cs typeface="Times New Roman" panose="02020603050405020304" pitchFamily="18" charset="0"/>
            </a:endParaRPr>
          </a:p>
        </p:txBody>
      </p:sp>
      <p:pic>
        <p:nvPicPr>
          <p:cNvPr id="10245" name="Picture 5" descr="page10image38913664">
            <a:extLst>
              <a:ext uri="{FF2B5EF4-FFF2-40B4-BE49-F238E27FC236}">
                <a16:creationId xmlns:a16="http://schemas.microsoft.com/office/drawing/2014/main" id="{D455106A-4C25-B325-52E8-E03035D7DE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01" y="1349189"/>
            <a:ext cx="5971409" cy="2361826"/>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10246" name="Picture 6" descr="page11image38916992">
            <a:extLst>
              <a:ext uri="{FF2B5EF4-FFF2-40B4-BE49-F238E27FC236}">
                <a16:creationId xmlns:a16="http://schemas.microsoft.com/office/drawing/2014/main" id="{C31CC0F1-3CCA-9A72-3DF2-DA52EAC79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0019" y="1362635"/>
            <a:ext cx="5904587" cy="2357344"/>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54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539B-AC90-C0F5-60B3-E4DA113C03D4}"/>
              </a:ext>
            </a:extLst>
          </p:cNvPr>
          <p:cNvSpPr txBox="1">
            <a:spLocks/>
          </p:cNvSpPr>
          <p:nvPr/>
        </p:nvSpPr>
        <p:spPr>
          <a:xfrm>
            <a:off x="595422" y="-1"/>
            <a:ext cx="10983433" cy="1371600"/>
          </a:xfrm>
          <a:prstGeom prst="rect">
            <a:avLst/>
          </a:prstGeom>
        </p:spPr>
        <p:txBody>
          <a:bodyPr anchor="ct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dirty="0"/>
              <a:t>Topic distribution across seasons and months – Hong Kong</a:t>
            </a:r>
          </a:p>
        </p:txBody>
      </p:sp>
      <p:sp>
        <p:nvSpPr>
          <p:cNvPr id="7" name="Content Placeholder 2">
            <a:extLst>
              <a:ext uri="{FF2B5EF4-FFF2-40B4-BE49-F238E27FC236}">
                <a16:creationId xmlns:a16="http://schemas.microsoft.com/office/drawing/2014/main" id="{2C7C1481-9C44-08C7-6D0A-C3D86A4F494A}"/>
              </a:ext>
            </a:extLst>
          </p:cNvPr>
          <p:cNvSpPr txBox="1">
            <a:spLocks/>
          </p:cNvSpPr>
          <p:nvPr/>
        </p:nvSpPr>
        <p:spPr>
          <a:xfrm>
            <a:off x="6451226" y="1371599"/>
            <a:ext cx="5903371" cy="1759904"/>
          </a:xfrm>
          <a:prstGeom prst="rect">
            <a:avLst/>
          </a:prstGeom>
        </p:spPr>
        <p:txBody>
          <a:bodyPr anchor="ctr">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endParaRPr lang="en-US" sz="1600" dirty="0">
              <a:latin typeface="Times New Roman" panose="02020603050405020304" pitchFamily="18" charset="0"/>
              <a:cs typeface="Times New Roman" panose="02020603050405020304" pitchFamily="18" charset="0"/>
            </a:endParaRPr>
          </a:p>
        </p:txBody>
      </p:sp>
      <p:sp>
        <p:nvSpPr>
          <p:cNvPr id="12" name="Content Placeholder 2">
            <a:extLst>
              <a:ext uri="{FF2B5EF4-FFF2-40B4-BE49-F238E27FC236}">
                <a16:creationId xmlns:a16="http://schemas.microsoft.com/office/drawing/2014/main" id="{2C108598-9524-1A4A-638B-3454C378E7BA}"/>
              </a:ext>
            </a:extLst>
          </p:cNvPr>
          <p:cNvSpPr txBox="1">
            <a:spLocks/>
          </p:cNvSpPr>
          <p:nvPr/>
        </p:nvSpPr>
        <p:spPr>
          <a:xfrm>
            <a:off x="6087138" y="1465729"/>
            <a:ext cx="5903371" cy="4657398"/>
          </a:xfrm>
          <a:prstGeom prst="rect">
            <a:avLst/>
          </a:prstGeom>
        </p:spPr>
        <p:txBody>
          <a:bodyPr anchor="ctr">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r>
              <a:rPr lang="en-US" sz="1400" b="1" u="sng" dirty="0">
                <a:latin typeface="Times New Roman" panose="02020603050405020304" pitchFamily="18" charset="0"/>
                <a:cs typeface="Times New Roman" panose="02020603050405020304" pitchFamily="18" charset="0"/>
              </a:rPr>
              <a:t>Managerial Implication:</a:t>
            </a:r>
          </a:p>
          <a:p>
            <a:pPr marL="285750" indent="-285750">
              <a:buFont typeface="Arial" panose="020B0604020202020204" pitchFamily="34" charset="0"/>
              <a:buChar char="•"/>
            </a:pPr>
            <a:r>
              <a:rPr lang="en-US" sz="1400" dirty="0">
                <a:highlight>
                  <a:srgbClr val="FFFF00"/>
                </a:highlight>
                <a:latin typeface="Times New Roman" panose="02020603050405020304" pitchFamily="18" charset="0"/>
                <a:cs typeface="Times New Roman" panose="02020603050405020304" pitchFamily="18" charset="0"/>
              </a:rPr>
              <a:t>Managing visitor capacity</a:t>
            </a:r>
            <a:r>
              <a:rPr lang="en-US" sz="1400" dirty="0">
                <a:latin typeface="Times New Roman" panose="02020603050405020304" pitchFamily="18" charset="0"/>
                <a:cs typeface="Times New Roman" panose="02020603050405020304" pitchFamily="18" charset="0"/>
              </a:rPr>
              <a:t>, expanding attraction and dining options, improving communication, increasing staffing levels, </a:t>
            </a:r>
            <a:r>
              <a:rPr lang="en-US" sz="1400" dirty="0">
                <a:highlight>
                  <a:srgbClr val="FFFF00"/>
                </a:highlight>
                <a:latin typeface="Times New Roman" panose="02020603050405020304" pitchFamily="18" charset="0"/>
                <a:cs typeface="Times New Roman" panose="02020603050405020304" pitchFamily="18" charset="0"/>
              </a:rPr>
              <a:t>using technology</a:t>
            </a:r>
            <a:r>
              <a:rPr lang="en-US" sz="1400" dirty="0">
                <a:latin typeface="Times New Roman" panose="02020603050405020304" pitchFamily="18" charset="0"/>
                <a:cs typeface="Times New Roman" panose="02020603050405020304" pitchFamily="18" charset="0"/>
              </a:rPr>
              <a:t>, and </a:t>
            </a:r>
            <a:r>
              <a:rPr lang="en-US" sz="1400" dirty="0">
                <a:highlight>
                  <a:srgbClr val="FFFF00"/>
                </a:highlight>
                <a:latin typeface="Times New Roman" panose="02020603050405020304" pitchFamily="18" charset="0"/>
                <a:cs typeface="Times New Roman" panose="02020603050405020304" pitchFamily="18" charset="0"/>
              </a:rPr>
              <a:t>enhancing menu offerings</a:t>
            </a:r>
            <a:r>
              <a:rPr lang="en-US" sz="14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Furthermore, the park’s popular entertainment options, such as </a:t>
            </a:r>
            <a:r>
              <a:rPr lang="en-US" sz="1400" dirty="0">
                <a:highlight>
                  <a:srgbClr val="FFFF00"/>
                </a:highlight>
                <a:latin typeface="Times New Roman" panose="02020603050405020304" pitchFamily="18" charset="0"/>
                <a:cs typeface="Times New Roman" panose="02020603050405020304" pitchFamily="18" charset="0"/>
              </a:rPr>
              <a:t>shows, parades, fireworks, and character interactions</a:t>
            </a:r>
            <a:r>
              <a:rPr lang="en-US" sz="1400" dirty="0">
                <a:latin typeface="Times New Roman" panose="02020603050405020304" pitchFamily="18" charset="0"/>
                <a:cs typeface="Times New Roman" panose="02020603050405020304" pitchFamily="18" charset="0"/>
              </a:rPr>
              <a:t>, have </a:t>
            </a:r>
            <a:r>
              <a:rPr lang="en-US" sz="1400" dirty="0">
                <a:highlight>
                  <a:srgbClr val="FFFF00"/>
                </a:highlight>
                <a:latin typeface="Times New Roman" panose="02020603050405020304" pitchFamily="18" charset="0"/>
                <a:cs typeface="Times New Roman" panose="02020603050405020304" pitchFamily="18" charset="0"/>
              </a:rPr>
              <a:t>generated significant buzz</a:t>
            </a:r>
            <a:r>
              <a:rPr lang="en-US" sz="1400" dirty="0">
                <a:latin typeface="Times New Roman" panose="02020603050405020304" pitchFamily="18" charset="0"/>
                <a:cs typeface="Times New Roman" panose="02020603050405020304" pitchFamily="18" charset="0"/>
              </a:rPr>
              <a:t> among visitors. </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Disneyland Hong Kong could continue to focus on and expand these entertainment offerings to provide the best possible experience for its visitors.</a:t>
            </a:r>
          </a:p>
        </p:txBody>
      </p:sp>
      <p:pic>
        <p:nvPicPr>
          <p:cNvPr id="4" name="Picture 3">
            <a:extLst>
              <a:ext uri="{FF2B5EF4-FFF2-40B4-BE49-F238E27FC236}">
                <a16:creationId xmlns:a16="http://schemas.microsoft.com/office/drawing/2014/main" id="{83BF2B31-C8BC-F0E2-7B10-ED18BB520B44}"/>
              </a:ext>
            </a:extLst>
          </p:cNvPr>
          <p:cNvPicPr>
            <a:picLocks noChangeAspect="1"/>
          </p:cNvPicPr>
          <p:nvPr/>
        </p:nvPicPr>
        <p:blipFill rotWithShape="1">
          <a:blip r:embed="rId3"/>
          <a:srcRect t="18660"/>
          <a:stretch/>
        </p:blipFill>
        <p:spPr>
          <a:xfrm>
            <a:off x="17845" y="1465729"/>
            <a:ext cx="5903371" cy="2701031"/>
          </a:xfrm>
          <a:prstGeom prst="rect">
            <a:avLst/>
          </a:prstGeom>
          <a:effectLst>
            <a:softEdge rad="12700"/>
          </a:effectLst>
        </p:spPr>
      </p:pic>
      <p:pic>
        <p:nvPicPr>
          <p:cNvPr id="11" name="Picture 10" descr="A screenshot of a graph&#10;&#10;Description automatically generated">
            <a:extLst>
              <a:ext uri="{FF2B5EF4-FFF2-40B4-BE49-F238E27FC236}">
                <a16:creationId xmlns:a16="http://schemas.microsoft.com/office/drawing/2014/main" id="{9D00C8D4-5C13-2030-528A-74ACAFEE9412}"/>
              </a:ext>
            </a:extLst>
          </p:cNvPr>
          <p:cNvPicPr>
            <a:picLocks noChangeAspect="1"/>
          </p:cNvPicPr>
          <p:nvPr/>
        </p:nvPicPr>
        <p:blipFill>
          <a:blip r:embed="rId4"/>
          <a:stretch>
            <a:fillRect/>
          </a:stretch>
        </p:blipFill>
        <p:spPr>
          <a:xfrm>
            <a:off x="17845" y="4332966"/>
            <a:ext cx="5903371" cy="1790161"/>
          </a:xfrm>
          <a:prstGeom prst="rect">
            <a:avLst/>
          </a:prstGeom>
          <a:effectLst>
            <a:softEdge rad="12700"/>
          </a:effectLst>
        </p:spPr>
      </p:pic>
    </p:spTree>
    <p:extLst>
      <p:ext uri="{BB962C8B-B14F-4D97-AF65-F5344CB8AC3E}">
        <p14:creationId xmlns:p14="http://schemas.microsoft.com/office/powerpoint/2010/main" val="1232451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A group of people walking on a bridge&#10;&#10;Description automatically generated">
            <a:extLst>
              <a:ext uri="{FF2B5EF4-FFF2-40B4-BE49-F238E27FC236}">
                <a16:creationId xmlns:a16="http://schemas.microsoft.com/office/drawing/2014/main" id="{8E387D4D-33EF-ACB1-93AA-D94FA1BC464E}"/>
              </a:ext>
            </a:extLst>
          </p:cNvPr>
          <p:cNvPicPr>
            <a:picLocks noChangeAspect="1"/>
          </p:cNvPicPr>
          <p:nvPr/>
        </p:nvPicPr>
        <p:blipFill rotWithShape="1">
          <a:blip r:embed="rId2"/>
          <a:srcRect l="18887" r="19590"/>
          <a:stretch/>
        </p:blipFill>
        <p:spPr>
          <a:xfrm>
            <a:off x="4691118" y="1"/>
            <a:ext cx="7500882" cy="6857999"/>
          </a:xfrm>
          <a:custGeom>
            <a:avLst/>
            <a:gdLst/>
            <a:ahLst/>
            <a:cxnLst/>
            <a:rect l="l" t="t" r="r" b="b"/>
            <a:pathLst>
              <a:path w="7500882" h="6857999">
                <a:moveTo>
                  <a:pt x="898230" y="0"/>
                </a:moveTo>
                <a:lnTo>
                  <a:pt x="7500882" y="0"/>
                </a:lnTo>
                <a:lnTo>
                  <a:pt x="7500882" y="6857999"/>
                </a:lnTo>
                <a:lnTo>
                  <a:pt x="0" y="6857999"/>
                </a:lnTo>
                <a:lnTo>
                  <a:pt x="114106" y="6780598"/>
                </a:lnTo>
                <a:cubicBezTo>
                  <a:pt x="291579" y="6653107"/>
                  <a:pt x="465794" y="6515396"/>
                  <a:pt x="641619" y="6374813"/>
                </a:cubicBezTo>
                <a:cubicBezTo>
                  <a:pt x="1607125" y="5602838"/>
                  <a:pt x="2555378" y="4969130"/>
                  <a:pt x="2555378" y="3621655"/>
                </a:cubicBezTo>
                <a:cubicBezTo>
                  <a:pt x="2555378" y="2093191"/>
                  <a:pt x="1969579" y="754640"/>
                  <a:pt x="920818" y="14996"/>
                </a:cubicBezTo>
                <a:close/>
              </a:path>
            </a:pathLst>
          </a:custGeom>
        </p:spPr>
      </p:pic>
      <p:sp>
        <p:nvSpPr>
          <p:cNvPr id="12" name="Freeform: Shape 11">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useBgFill="1">
        <p:nvSpPr>
          <p:cNvPr id="14" name="Freeform: Shape 13">
            <a:extLst>
              <a:ext uri="{FF2B5EF4-FFF2-40B4-BE49-F238E27FC236}">
                <a16:creationId xmlns:a16="http://schemas.microsoft.com/office/drawing/2014/main" id="{0BA56A81-C9DD-4EBA-9E13-32FFB51CF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307402" cy="6858000"/>
          </a:xfrm>
          <a:custGeom>
            <a:avLst/>
            <a:gdLst>
              <a:gd name="connsiteX0" fmla="*/ 0 w 7097265"/>
              <a:gd name="connsiteY0" fmla="*/ 0 h 6858000"/>
              <a:gd name="connsiteX1" fmla="*/ 5474242 w 7097265"/>
              <a:gd name="connsiteY1" fmla="*/ 0 h 6858000"/>
              <a:gd name="connsiteX2" fmla="*/ 5496366 w 7097265"/>
              <a:gd name="connsiteY2" fmla="*/ 14997 h 6858000"/>
              <a:gd name="connsiteX3" fmla="*/ 7097265 w 7097265"/>
              <a:gd name="connsiteY3" fmla="*/ 3621656 h 6858000"/>
              <a:gd name="connsiteX4" fmla="*/ 5222916 w 7097265"/>
              <a:gd name="connsiteY4" fmla="*/ 6374814 h 6858000"/>
              <a:gd name="connsiteX5" fmla="*/ 4706267 w 7097265"/>
              <a:gd name="connsiteY5" fmla="*/ 6780599 h 6858000"/>
              <a:gd name="connsiteX6" fmla="*/ 4594511 w 7097265"/>
              <a:gd name="connsiteY6" fmla="*/ 6858000 h 6858000"/>
              <a:gd name="connsiteX7" fmla="*/ 0 w 709726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7265" h="6858000">
                <a:moveTo>
                  <a:pt x="0" y="0"/>
                </a:moveTo>
                <a:lnTo>
                  <a:pt x="5474242" y="0"/>
                </a:lnTo>
                <a:lnTo>
                  <a:pt x="5496366" y="14997"/>
                </a:lnTo>
                <a:cubicBezTo>
                  <a:pt x="6523529" y="754641"/>
                  <a:pt x="7097265" y="2093192"/>
                  <a:pt x="7097265" y="3621656"/>
                </a:cubicBezTo>
                <a:cubicBezTo>
                  <a:pt x="7097265" y="4969131"/>
                  <a:pt x="6168540" y="5602839"/>
                  <a:pt x="5222916" y="6374814"/>
                </a:cubicBezTo>
                <a:cubicBezTo>
                  <a:pt x="5050713" y="6515397"/>
                  <a:pt x="4880085" y="6653108"/>
                  <a:pt x="4706267" y="6780599"/>
                </a:cubicBezTo>
                <a:lnTo>
                  <a:pt x="4594511"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03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8097D928-8300-6B8C-C3B1-67DD90B92463}"/>
              </a:ext>
            </a:extLst>
          </p:cNvPr>
          <p:cNvSpPr>
            <a:spLocks noGrp="1"/>
          </p:cNvSpPr>
          <p:nvPr>
            <p:ph type="title"/>
          </p:nvPr>
        </p:nvSpPr>
        <p:spPr>
          <a:xfrm>
            <a:off x="-304" y="-2"/>
            <a:ext cx="6096304" cy="2082803"/>
          </a:xfrm>
        </p:spPr>
        <p:txBody>
          <a:bodyPr anchor="ctr">
            <a:normAutofit/>
          </a:bodyPr>
          <a:lstStyle/>
          <a:p>
            <a:pPr>
              <a:lnSpc>
                <a:spcPct val="120000"/>
              </a:lnSpc>
            </a:pPr>
            <a:r>
              <a:rPr lang="en-US" dirty="0">
                <a:latin typeface="Times New Roman" panose="02020603050405020304" pitchFamily="18" charset="0"/>
                <a:cs typeface="Times New Roman" panose="02020603050405020304" pitchFamily="18" charset="0"/>
              </a:rPr>
              <a:t>Shaping the Future: From Insights to Action at Disneyland</a:t>
            </a:r>
          </a:p>
        </p:txBody>
      </p:sp>
      <p:sp>
        <p:nvSpPr>
          <p:cNvPr id="3" name="Content Placeholder 2">
            <a:extLst>
              <a:ext uri="{FF2B5EF4-FFF2-40B4-BE49-F238E27FC236}">
                <a16:creationId xmlns:a16="http://schemas.microsoft.com/office/drawing/2014/main" id="{05F8A8E0-DF11-D138-90AD-8DC0BC658FAC}"/>
              </a:ext>
            </a:extLst>
          </p:cNvPr>
          <p:cNvSpPr>
            <a:spLocks noGrp="1"/>
          </p:cNvSpPr>
          <p:nvPr>
            <p:ph idx="1"/>
          </p:nvPr>
        </p:nvSpPr>
        <p:spPr>
          <a:xfrm>
            <a:off x="-456" y="1589314"/>
            <a:ext cx="6096304" cy="5268685"/>
          </a:xfrm>
        </p:spPr>
        <p:txBody>
          <a:bodyPr anchor="ctr">
            <a:normAutofit/>
          </a:bodyPr>
          <a:lstStyle/>
          <a:p>
            <a:pPr>
              <a:lnSpc>
                <a:spcPct val="130000"/>
              </a:lnSpc>
            </a:pPr>
            <a:r>
              <a:rPr lang="en-US" sz="1600" u="sng" dirty="0">
                <a:latin typeface="Times New Roman" panose="02020603050405020304" pitchFamily="18" charset="0"/>
                <a:cs typeface="Times New Roman" panose="02020603050405020304" pitchFamily="18" charset="0"/>
              </a:rPr>
              <a:t>The Road Ahead:</a:t>
            </a:r>
          </a:p>
          <a:p>
            <a:pPr marL="285750" indent="-285750">
              <a:lnSpc>
                <a:spcPct val="130000"/>
              </a:lnSpc>
              <a:buFont typeface="Wingdings" pitchFamily="2" charset="2"/>
              <a:buChar char="Ø"/>
            </a:pPr>
            <a:r>
              <a:rPr lang="en-US" sz="1600" dirty="0">
                <a:latin typeface="Times New Roman" panose="02020603050405020304" pitchFamily="18" charset="0"/>
                <a:cs typeface="Times New Roman" panose="02020603050405020304" pitchFamily="18" charset="0"/>
              </a:rPr>
              <a:t>Marking the beginning of a continuous journey towards excellence in visitor satisfaction at Disneyland parks.</a:t>
            </a:r>
          </a:p>
          <a:p>
            <a:pPr marL="285750" indent="-285750">
              <a:lnSpc>
                <a:spcPct val="130000"/>
              </a:lnSpc>
              <a:buFont typeface="Wingdings" pitchFamily="2" charset="2"/>
              <a:buChar char="Ø"/>
            </a:pPr>
            <a:r>
              <a:rPr lang="en-US" sz="1600" dirty="0">
                <a:latin typeface="Times New Roman" panose="02020603050405020304" pitchFamily="18" charset="0"/>
                <a:cs typeface="Times New Roman" panose="02020603050405020304" pitchFamily="18" charset="0"/>
              </a:rPr>
              <a:t>Empowering Disneyland to make informed decisions that resonate with visitors' evolving preferences and expectations.</a:t>
            </a:r>
          </a:p>
          <a:p>
            <a:pPr marL="285750" indent="-285750">
              <a:lnSpc>
                <a:spcPct val="130000"/>
              </a:lnSpc>
              <a:buFont typeface="Wingdings" pitchFamily="2" charset="2"/>
              <a:buChar char="Ø"/>
            </a:pPr>
            <a:r>
              <a:rPr lang="en-US" sz="1600" dirty="0">
                <a:latin typeface="Times New Roman" panose="02020603050405020304" pitchFamily="18" charset="0"/>
                <a:cs typeface="Times New Roman" panose="02020603050405020304" pitchFamily="18" charset="0"/>
              </a:rPr>
              <a:t>Beyond immediate improvements, our analysis offers a blueprint for ongoing adaptation and innovation, ensuring Disneyland remains at the forefront of visitor experience excellence.</a:t>
            </a:r>
          </a:p>
        </p:txBody>
      </p:sp>
    </p:spTree>
    <p:extLst>
      <p:ext uri="{BB962C8B-B14F-4D97-AF65-F5344CB8AC3E}">
        <p14:creationId xmlns:p14="http://schemas.microsoft.com/office/powerpoint/2010/main" val="536975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8097D928-8300-6B8C-C3B1-67DD90B92463}"/>
              </a:ext>
            </a:extLst>
          </p:cNvPr>
          <p:cNvSpPr>
            <a:spLocks noGrp="1"/>
          </p:cNvSpPr>
          <p:nvPr>
            <p:ph type="title"/>
          </p:nvPr>
        </p:nvSpPr>
        <p:spPr>
          <a:xfrm>
            <a:off x="664029" y="664029"/>
            <a:ext cx="9111342" cy="5540828"/>
          </a:xfrm>
        </p:spPr>
        <p:txBody>
          <a:bodyPr anchor="ctr">
            <a:normAutofit/>
          </a:bodyPr>
          <a:lstStyle/>
          <a:p>
            <a:pPr algn="ctr"/>
            <a:r>
              <a:rPr lang="en-US" sz="66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209544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25C67E4-84C1-451C-BD3B-ECB0DD93B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8097D928-8300-6B8C-C3B1-67DD90B92463}"/>
              </a:ext>
            </a:extLst>
          </p:cNvPr>
          <p:cNvSpPr>
            <a:spLocks noGrp="1"/>
          </p:cNvSpPr>
          <p:nvPr>
            <p:ph type="title"/>
          </p:nvPr>
        </p:nvSpPr>
        <p:spPr>
          <a:xfrm>
            <a:off x="5798872" y="0"/>
            <a:ext cx="6392974" cy="1578428"/>
          </a:xfrm>
        </p:spPr>
        <p:txBody>
          <a:bodyPr anchor="ctr">
            <a:normAutofit/>
          </a:bodyPr>
          <a:lstStyle/>
          <a:p>
            <a:r>
              <a:rPr lang="en-US" dirty="0"/>
              <a:t>Deep dive into the Data</a:t>
            </a:r>
          </a:p>
        </p:txBody>
      </p:sp>
      <p:sp>
        <p:nvSpPr>
          <p:cNvPr id="23" name="Freeform: Shape 22">
            <a:extLst>
              <a:ext uri="{FF2B5EF4-FFF2-40B4-BE49-F238E27FC236}">
                <a16:creationId xmlns:a16="http://schemas.microsoft.com/office/drawing/2014/main" id="{0F8B8F8F-2217-45E6-80A4-5A647BA754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16" y="3668578"/>
            <a:ext cx="3957664" cy="3189422"/>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22965FE7-ADA9-41DA-910C-8C6C2602C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2943938" cy="3856970"/>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975AEE9A-8919-44D6-8AE6-E0BE4221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1"/>
            <a:ext cx="2623694" cy="3356093"/>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58D256AA-C8BE-4F76-AC46-0394FB482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2803183" cy="3571826"/>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2" name="Picture 11">
            <a:extLst>
              <a:ext uri="{FF2B5EF4-FFF2-40B4-BE49-F238E27FC236}">
                <a16:creationId xmlns:a16="http://schemas.microsoft.com/office/drawing/2014/main" id="{C5521949-22B7-2528-2C4D-95A725A1FA78}"/>
              </a:ext>
            </a:extLst>
          </p:cNvPr>
          <p:cNvPicPr>
            <a:picLocks noChangeAspect="1"/>
          </p:cNvPicPr>
          <p:nvPr/>
        </p:nvPicPr>
        <p:blipFill rotWithShape="1">
          <a:blip r:embed="rId3"/>
          <a:srcRect l="15322" r="7073" b="-2"/>
          <a:stretch/>
        </p:blipFill>
        <p:spPr>
          <a:xfrm>
            <a:off x="153" y="1"/>
            <a:ext cx="2424997" cy="3124865"/>
          </a:xfrm>
          <a:custGeom>
            <a:avLst/>
            <a:gdLst/>
            <a:ahLst/>
            <a:cxnLst/>
            <a:rect l="l" t="t" r="r" b="b"/>
            <a:pathLst>
              <a:path w="2424997" h="3124865">
                <a:moveTo>
                  <a:pt x="0" y="0"/>
                </a:moveTo>
                <a:lnTo>
                  <a:pt x="1724737" y="0"/>
                </a:lnTo>
                <a:lnTo>
                  <a:pt x="1747203" y="28350"/>
                </a:lnTo>
                <a:cubicBezTo>
                  <a:pt x="1849704" y="172946"/>
                  <a:pt x="1942108" y="346224"/>
                  <a:pt x="2038508" y="527042"/>
                </a:cubicBezTo>
                <a:cubicBezTo>
                  <a:pt x="2062183" y="571517"/>
                  <a:pt x="2086714" y="617474"/>
                  <a:pt x="2111635" y="663503"/>
                </a:cubicBezTo>
                <a:cubicBezTo>
                  <a:pt x="2334664" y="1075517"/>
                  <a:pt x="2475813" y="1372148"/>
                  <a:pt x="2407832" y="1727267"/>
                </a:cubicBezTo>
                <a:cubicBezTo>
                  <a:pt x="2304253" y="2268357"/>
                  <a:pt x="1996405" y="2607287"/>
                  <a:pt x="1378437" y="2860499"/>
                </a:cubicBezTo>
                <a:cubicBezTo>
                  <a:pt x="1297555" y="2893630"/>
                  <a:pt x="1223386" y="2926944"/>
                  <a:pt x="1151698" y="2959167"/>
                </a:cubicBezTo>
                <a:cubicBezTo>
                  <a:pt x="854475" y="3092702"/>
                  <a:pt x="701291" y="3154909"/>
                  <a:pt x="467819" y="3110822"/>
                </a:cubicBezTo>
                <a:cubicBezTo>
                  <a:pt x="351909" y="3088935"/>
                  <a:pt x="239342" y="3053398"/>
                  <a:pt x="130874" y="3004568"/>
                </a:cubicBezTo>
                <a:lnTo>
                  <a:pt x="0" y="2936339"/>
                </a:lnTo>
                <a:close/>
              </a:path>
            </a:pathLst>
          </a:custGeom>
        </p:spPr>
      </p:pic>
      <p:sp>
        <p:nvSpPr>
          <p:cNvPr id="31" name="Freeform: Shape 30">
            <a:extLst>
              <a:ext uri="{FF2B5EF4-FFF2-40B4-BE49-F238E27FC236}">
                <a16:creationId xmlns:a16="http://schemas.microsoft.com/office/drawing/2014/main" id="{6AA1D337-A367-43A9-9840-1170E84B5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E278376F-CAC3-43B2-B3BB-316716BCA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5" name="Freeform: Shape 34">
            <a:extLst>
              <a:ext uri="{FF2B5EF4-FFF2-40B4-BE49-F238E27FC236}">
                <a16:creationId xmlns:a16="http://schemas.microsoft.com/office/drawing/2014/main" id="{1E6DB596-F566-469D-8F71-C9D1A0169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6" name="Picture 15" descr="A thumb down with words in the shape of a hand&#10;&#10;Description automatically generated">
            <a:extLst>
              <a:ext uri="{FF2B5EF4-FFF2-40B4-BE49-F238E27FC236}">
                <a16:creationId xmlns:a16="http://schemas.microsoft.com/office/drawing/2014/main" id="{DF893E83-ADD6-6777-1182-E740677BCF85}"/>
              </a:ext>
            </a:extLst>
          </p:cNvPr>
          <p:cNvPicPr>
            <a:picLocks noChangeAspect="1"/>
          </p:cNvPicPr>
          <p:nvPr/>
        </p:nvPicPr>
        <p:blipFill rotWithShape="1">
          <a:blip r:embed="rId4"/>
          <a:srcRect r="-4" b="3103"/>
          <a:stretch/>
        </p:blipFill>
        <p:spPr>
          <a:xfrm>
            <a:off x="3297583" y="1264704"/>
            <a:ext cx="2233692" cy="2164296"/>
          </a:xfrm>
          <a:custGeom>
            <a:avLst/>
            <a:gdLst/>
            <a:ahLst/>
            <a:cxnLst/>
            <a:rect l="l" t="t" r="r" b="b"/>
            <a:pathLst>
              <a:path w="2219115" h="2091536">
                <a:moveTo>
                  <a:pt x="1123250" y="113"/>
                </a:moveTo>
                <a:cubicBezTo>
                  <a:pt x="1162835" y="-417"/>
                  <a:pt x="1202692" y="931"/>
                  <a:pt x="1242753" y="4165"/>
                </a:cubicBezTo>
                <a:cubicBezTo>
                  <a:pt x="1400280" y="16857"/>
                  <a:pt x="1555885" y="59731"/>
                  <a:pt x="1692767" y="128244"/>
                </a:cubicBezTo>
                <a:cubicBezTo>
                  <a:pt x="1763097" y="163382"/>
                  <a:pt x="1827621" y="204409"/>
                  <a:pt x="1885920" y="250983"/>
                </a:cubicBezTo>
                <a:cubicBezTo>
                  <a:pt x="1944220" y="297555"/>
                  <a:pt x="1996295" y="349675"/>
                  <a:pt x="2041727" y="406995"/>
                </a:cubicBezTo>
                <a:cubicBezTo>
                  <a:pt x="2127422" y="515108"/>
                  <a:pt x="2182717" y="635417"/>
                  <a:pt x="2206183" y="764569"/>
                </a:cubicBezTo>
                <a:cubicBezTo>
                  <a:pt x="2228138" y="885638"/>
                  <a:pt x="2222113" y="1014310"/>
                  <a:pt x="2188309" y="1146989"/>
                </a:cubicBezTo>
                <a:cubicBezTo>
                  <a:pt x="2136448" y="1350403"/>
                  <a:pt x="2020208" y="1557505"/>
                  <a:pt x="1853857" y="1746724"/>
                </a:cubicBezTo>
                <a:cubicBezTo>
                  <a:pt x="1798405" y="1809798"/>
                  <a:pt x="1737388" y="1870884"/>
                  <a:pt x="1671330" y="1929184"/>
                </a:cubicBezTo>
                <a:cubicBezTo>
                  <a:pt x="1565908" y="2022225"/>
                  <a:pt x="1460408" y="2070538"/>
                  <a:pt x="1329262" y="2085897"/>
                </a:cubicBezTo>
                <a:cubicBezTo>
                  <a:pt x="1192079" y="2101964"/>
                  <a:pt x="1037248" y="2080835"/>
                  <a:pt x="873321" y="2058440"/>
                </a:cubicBezTo>
                <a:cubicBezTo>
                  <a:pt x="843096" y="2054290"/>
                  <a:pt x="811835" y="2050037"/>
                  <a:pt x="780376" y="2045960"/>
                </a:cubicBezTo>
                <a:cubicBezTo>
                  <a:pt x="498799" y="2009440"/>
                  <a:pt x="304323" y="1973045"/>
                  <a:pt x="172091" y="1806217"/>
                </a:cubicBezTo>
                <a:cubicBezTo>
                  <a:pt x="-29390" y="1552025"/>
                  <a:pt x="-52452" y="1266421"/>
                  <a:pt x="95017" y="851239"/>
                </a:cubicBezTo>
                <a:cubicBezTo>
                  <a:pt x="114322" y="796902"/>
                  <a:pt x="130696" y="745990"/>
                  <a:pt x="146511" y="696772"/>
                </a:cubicBezTo>
                <a:cubicBezTo>
                  <a:pt x="212110" y="492733"/>
                  <a:pt x="248919" y="390023"/>
                  <a:pt x="368028" y="284902"/>
                </a:cubicBezTo>
                <a:cubicBezTo>
                  <a:pt x="486295" y="180524"/>
                  <a:pt x="623652" y="103315"/>
                  <a:pt x="776238" y="55364"/>
                </a:cubicBezTo>
                <a:cubicBezTo>
                  <a:pt x="888197" y="20194"/>
                  <a:pt x="1004496" y="1703"/>
                  <a:pt x="1123250" y="113"/>
                </a:cubicBezTo>
                <a:close/>
              </a:path>
            </a:pathLst>
          </a:custGeom>
        </p:spPr>
      </p:pic>
      <p:sp>
        <p:nvSpPr>
          <p:cNvPr id="37" name="Freeform: Shape 36">
            <a:extLst>
              <a:ext uri="{FF2B5EF4-FFF2-40B4-BE49-F238E27FC236}">
                <a16:creationId xmlns:a16="http://schemas.microsoft.com/office/drawing/2014/main" id="{0DEDFD66-844D-4995-AA17-C71DDE764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989" y="3752062"/>
            <a:ext cx="3779450" cy="3105939"/>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9" name="Freeform: Shape 38">
            <a:extLst>
              <a:ext uri="{FF2B5EF4-FFF2-40B4-BE49-F238E27FC236}">
                <a16:creationId xmlns:a16="http://schemas.microsoft.com/office/drawing/2014/main" id="{068B0AB6-581C-48A6-B326-FBB06170B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132" y="3468746"/>
            <a:ext cx="4246072" cy="3389255"/>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8" name="Picture 7" descr="A word cloud of a mouse head&#10;&#10;Description automatically generated">
            <a:extLst>
              <a:ext uri="{FF2B5EF4-FFF2-40B4-BE49-F238E27FC236}">
                <a16:creationId xmlns:a16="http://schemas.microsoft.com/office/drawing/2014/main" id="{010E0F8F-F932-F1CE-E1A6-6509242D4369}"/>
              </a:ext>
            </a:extLst>
          </p:cNvPr>
          <p:cNvPicPr>
            <a:picLocks noChangeAspect="1"/>
          </p:cNvPicPr>
          <p:nvPr/>
        </p:nvPicPr>
        <p:blipFill rotWithShape="1">
          <a:blip r:embed="rId5"/>
          <a:srcRect l="3628" r="8502" b="3"/>
          <a:stretch/>
        </p:blipFill>
        <p:spPr>
          <a:xfrm>
            <a:off x="715617" y="3976580"/>
            <a:ext cx="3444873" cy="2881420"/>
          </a:xfrm>
          <a:custGeom>
            <a:avLst/>
            <a:gdLst/>
            <a:ahLst/>
            <a:cxnLst/>
            <a:rect l="l" t="t" r="r" b="b"/>
            <a:pathLst>
              <a:path w="3428255" h="2881420">
                <a:moveTo>
                  <a:pt x="1774086" y="0"/>
                </a:moveTo>
                <a:cubicBezTo>
                  <a:pt x="2304067" y="0"/>
                  <a:pt x="2679408" y="220721"/>
                  <a:pt x="3029077" y="738072"/>
                </a:cubicBezTo>
                <a:cubicBezTo>
                  <a:pt x="3074835" y="805787"/>
                  <a:pt x="3119565" y="867372"/>
                  <a:pt x="3162822" y="926892"/>
                </a:cubicBezTo>
                <a:cubicBezTo>
                  <a:pt x="3342107" y="1173678"/>
                  <a:pt x="3428255" y="1302019"/>
                  <a:pt x="3428255" y="1521780"/>
                </a:cubicBezTo>
                <a:cubicBezTo>
                  <a:pt x="3428255" y="1739988"/>
                  <a:pt x="3374257" y="1955541"/>
                  <a:pt x="3267877" y="2162452"/>
                </a:cubicBezTo>
                <a:cubicBezTo>
                  <a:pt x="3163779" y="2364860"/>
                  <a:pt x="3014952" y="2550133"/>
                  <a:pt x="2825588" y="2712960"/>
                </a:cubicBezTo>
                <a:cubicBezTo>
                  <a:pt x="2779057" y="2752984"/>
                  <a:pt x="2730341" y="2791253"/>
                  <a:pt x="2679813" y="2827545"/>
                </a:cubicBezTo>
                <a:lnTo>
                  <a:pt x="2597650" y="2881420"/>
                </a:lnTo>
                <a:lnTo>
                  <a:pt x="520509" y="2881420"/>
                </a:lnTo>
                <a:lnTo>
                  <a:pt x="499119" y="2862881"/>
                </a:lnTo>
                <a:cubicBezTo>
                  <a:pt x="464498" y="2829417"/>
                  <a:pt x="431384" y="2793801"/>
                  <a:pt x="399842" y="2756085"/>
                </a:cubicBezTo>
                <a:cubicBezTo>
                  <a:pt x="141986" y="2447638"/>
                  <a:pt x="0" y="2009299"/>
                  <a:pt x="0" y="1521780"/>
                </a:cubicBezTo>
                <a:cubicBezTo>
                  <a:pt x="0" y="1327273"/>
                  <a:pt x="54956" y="1171168"/>
                  <a:pt x="178107" y="1015579"/>
                </a:cubicBezTo>
                <a:cubicBezTo>
                  <a:pt x="306925" y="852825"/>
                  <a:pt x="500482" y="702921"/>
                  <a:pt x="705439" y="544230"/>
                </a:cubicBezTo>
                <a:cubicBezTo>
                  <a:pt x="743255" y="514988"/>
                  <a:pt x="782320" y="484711"/>
                  <a:pt x="821383" y="454067"/>
                </a:cubicBezTo>
                <a:cubicBezTo>
                  <a:pt x="1171051" y="179810"/>
                  <a:pt x="1426258" y="0"/>
                  <a:pt x="1774086" y="0"/>
                </a:cubicBezTo>
                <a:close/>
              </a:path>
            </a:pathLst>
          </a:custGeom>
        </p:spPr>
      </p:pic>
      <p:sp>
        <p:nvSpPr>
          <p:cNvPr id="3" name="Content Placeholder 2">
            <a:extLst>
              <a:ext uri="{FF2B5EF4-FFF2-40B4-BE49-F238E27FC236}">
                <a16:creationId xmlns:a16="http://schemas.microsoft.com/office/drawing/2014/main" id="{05F8A8E0-DF11-D138-90AD-8DC0BC658FAC}"/>
              </a:ext>
            </a:extLst>
          </p:cNvPr>
          <p:cNvSpPr>
            <a:spLocks noGrp="1"/>
          </p:cNvSpPr>
          <p:nvPr>
            <p:ph idx="1"/>
          </p:nvPr>
        </p:nvSpPr>
        <p:spPr>
          <a:xfrm>
            <a:off x="5942421" y="1112823"/>
            <a:ext cx="6249425" cy="5745177"/>
          </a:xfrm>
        </p:spPr>
        <p:txBody>
          <a:bodyPr anchor="ctr">
            <a:normAutofit/>
          </a:bodyPr>
          <a:lstStyle/>
          <a:p>
            <a:pPr>
              <a:lnSpc>
                <a:spcPct val="130000"/>
              </a:lnSpc>
            </a:pPr>
            <a:r>
              <a:rPr lang="en-US" sz="1600" u="sng" dirty="0">
                <a:latin typeface="Times New Roman" panose="02020603050405020304" pitchFamily="18" charset="0"/>
                <a:cs typeface="Times New Roman" panose="02020603050405020304" pitchFamily="18" charset="0"/>
              </a:rPr>
              <a:t>Dataset Overview:</a:t>
            </a:r>
          </a:p>
          <a:p>
            <a:pPr marL="285750" indent="-285750">
              <a:lnSpc>
                <a:spcPct val="130000"/>
              </a:lnSpc>
              <a:buFont typeface="Wingdings" pitchFamily="2" charset="2"/>
              <a:buChar char="Ø"/>
            </a:pPr>
            <a:r>
              <a:rPr lang="en-US" sz="1600" dirty="0">
                <a:latin typeface="Times New Roman" panose="02020603050405020304" pitchFamily="18" charset="0"/>
                <a:cs typeface="Times New Roman" panose="02020603050405020304" pitchFamily="18" charset="0"/>
              </a:rPr>
              <a:t>Utilizes 42,000 TripAdvisor reviews from Disneyland parks in Paris, California, and Hong Kong.</a:t>
            </a:r>
          </a:p>
          <a:p>
            <a:pPr marL="285750" indent="-285750">
              <a:lnSpc>
                <a:spcPct val="130000"/>
              </a:lnSpc>
              <a:buFont typeface="Wingdings" pitchFamily="2" charset="2"/>
              <a:buChar char="Ø"/>
            </a:pPr>
            <a:r>
              <a:rPr lang="en-US" sz="1600" dirty="0">
                <a:latin typeface="Times New Roman" panose="02020603050405020304" pitchFamily="18" charset="0"/>
                <a:cs typeface="Times New Roman" panose="02020603050405020304" pitchFamily="18" charset="0"/>
              </a:rPr>
              <a:t>Reviews include Review ID, Visitor Rating, Visit Date, Reviewer Location, Review Text, Park Location.</a:t>
            </a:r>
          </a:p>
          <a:p>
            <a:pPr>
              <a:lnSpc>
                <a:spcPct val="130000"/>
              </a:lnSpc>
            </a:pPr>
            <a:r>
              <a:rPr lang="en-US" sz="1600" u="sng" dirty="0">
                <a:latin typeface="Times New Roman" panose="02020603050405020304" pitchFamily="18" charset="0"/>
                <a:cs typeface="Times New Roman" panose="02020603050405020304" pitchFamily="18" charset="0"/>
              </a:rPr>
              <a:t>Preprocessing Strategy:</a:t>
            </a:r>
          </a:p>
          <a:p>
            <a:pPr marL="285750" indent="-285750">
              <a:lnSpc>
                <a:spcPct val="130000"/>
              </a:lnSpc>
              <a:buFont typeface="Wingdings" pitchFamily="2" charset="2"/>
              <a:buChar char="Ø"/>
            </a:pPr>
            <a:r>
              <a:rPr lang="en-US" sz="1600" dirty="0">
                <a:latin typeface="Times New Roman" panose="02020603050405020304" pitchFamily="18" charset="0"/>
                <a:cs typeface="Times New Roman" panose="02020603050405020304" pitchFamily="18" charset="0"/>
              </a:rPr>
              <a:t>Text Normalization</a:t>
            </a:r>
          </a:p>
          <a:p>
            <a:pPr marL="285750" indent="-285750">
              <a:lnSpc>
                <a:spcPct val="130000"/>
              </a:lnSpc>
              <a:buFont typeface="Wingdings" pitchFamily="2" charset="2"/>
              <a:buChar char="Ø"/>
            </a:pPr>
            <a:r>
              <a:rPr lang="en-US" sz="1600" dirty="0">
                <a:latin typeface="Times New Roman" panose="02020603050405020304" pitchFamily="18" charset="0"/>
                <a:cs typeface="Times New Roman" panose="02020603050405020304" pitchFamily="18" charset="0"/>
              </a:rPr>
              <a:t>Stopword removal and tokenization</a:t>
            </a:r>
          </a:p>
          <a:p>
            <a:pPr>
              <a:lnSpc>
                <a:spcPct val="130000"/>
              </a:lnSpc>
            </a:pPr>
            <a:r>
              <a:rPr lang="en-US" sz="1600" u="sng" dirty="0">
                <a:latin typeface="Times New Roman" panose="02020603050405020304" pitchFamily="18" charset="0"/>
                <a:cs typeface="Times New Roman" panose="02020603050405020304" pitchFamily="18" charset="0"/>
              </a:rPr>
              <a:t>Impact of Data on Analysis:</a:t>
            </a:r>
          </a:p>
          <a:p>
            <a:pPr marL="285750" indent="-285750">
              <a:lnSpc>
                <a:spcPct val="130000"/>
              </a:lnSpc>
              <a:buFont typeface="Wingdings" pitchFamily="2" charset="2"/>
              <a:buChar char="Ø"/>
            </a:pPr>
            <a:r>
              <a:rPr lang="en-US" sz="1600" dirty="0">
                <a:latin typeface="Times New Roman" panose="02020603050405020304" pitchFamily="18" charset="0"/>
                <a:cs typeface="Times New Roman" panose="02020603050405020304" pitchFamily="18" charset="0"/>
              </a:rPr>
              <a:t>This rich dataset offers a global perspective on visitor satisfaction, serving as the cornerstone for our analysis. It enables a nuanced understanding of visitor feedback, driving targeted improvements across Disneyland parks.</a:t>
            </a:r>
          </a:p>
        </p:txBody>
      </p:sp>
    </p:spTree>
    <p:extLst>
      <p:ext uri="{BB962C8B-B14F-4D97-AF65-F5344CB8AC3E}">
        <p14:creationId xmlns:p14="http://schemas.microsoft.com/office/powerpoint/2010/main" val="2901565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5554C89C-373F-47FC-BB73-6842E569C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61B9539B-AC90-C0F5-60B3-E4DA113C03D4}"/>
              </a:ext>
            </a:extLst>
          </p:cNvPr>
          <p:cNvSpPr txBox="1">
            <a:spLocks/>
          </p:cNvSpPr>
          <p:nvPr/>
        </p:nvSpPr>
        <p:spPr>
          <a:xfrm>
            <a:off x="8462963" y="1314450"/>
            <a:ext cx="3213279" cy="4229100"/>
          </a:xfrm>
          <a:prstGeom prst="rect">
            <a:avLst/>
          </a:prstGeom>
        </p:spPr>
        <p:txBody>
          <a:bodyPr vert="horz" lIns="109728" tIns="109728" rIns="109728" bIns="91440" rtlCol="0" anchor="ctr">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spcAft>
                <a:spcPts val="600"/>
              </a:spcAft>
            </a:pPr>
            <a:r>
              <a:rPr lang="en-US" dirty="0"/>
              <a:t>Data Analysis Process</a:t>
            </a:r>
            <a:endParaRPr lang="en-US"/>
          </a:p>
        </p:txBody>
      </p:sp>
      <p:sp>
        <p:nvSpPr>
          <p:cNvPr id="15" name="Freeform: Shape 14">
            <a:extLst>
              <a:ext uri="{FF2B5EF4-FFF2-40B4-BE49-F238E27FC236}">
                <a16:creationId xmlns:a16="http://schemas.microsoft.com/office/drawing/2014/main" id="{FF100C7F-5272-46AB-9FC7-E66059915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28027" cy="6858000"/>
          </a:xfrm>
          <a:custGeom>
            <a:avLst/>
            <a:gdLst>
              <a:gd name="connsiteX0" fmla="*/ 0 w 7128027"/>
              <a:gd name="connsiteY0" fmla="*/ 0 h 6858000"/>
              <a:gd name="connsiteX1" fmla="*/ 333951 w 7128027"/>
              <a:gd name="connsiteY1" fmla="*/ 0 h 6858000"/>
              <a:gd name="connsiteX2" fmla="*/ 1220030 w 7128027"/>
              <a:gd name="connsiteY2" fmla="*/ 0 h 6858000"/>
              <a:gd name="connsiteX3" fmla="*/ 1345471 w 7128027"/>
              <a:gd name="connsiteY3" fmla="*/ 0 h 6858000"/>
              <a:gd name="connsiteX4" fmla="*/ 2838612 w 7128027"/>
              <a:gd name="connsiteY4" fmla="*/ 0 h 6858000"/>
              <a:gd name="connsiteX5" fmla="*/ 5505004 w 7128027"/>
              <a:gd name="connsiteY5" fmla="*/ 0 h 6858000"/>
              <a:gd name="connsiteX6" fmla="*/ 5527128 w 7128027"/>
              <a:gd name="connsiteY6" fmla="*/ 14997 h 6858000"/>
              <a:gd name="connsiteX7" fmla="*/ 7128027 w 7128027"/>
              <a:gd name="connsiteY7" fmla="*/ 3621656 h 6858000"/>
              <a:gd name="connsiteX8" fmla="*/ 5253677 w 7128027"/>
              <a:gd name="connsiteY8" fmla="*/ 6374814 h 6858000"/>
              <a:gd name="connsiteX9" fmla="*/ 4737029 w 7128027"/>
              <a:gd name="connsiteY9" fmla="*/ 6780599 h 6858000"/>
              <a:gd name="connsiteX10" fmla="*/ 4625273 w 7128027"/>
              <a:gd name="connsiteY10" fmla="*/ 6858000 h 6858000"/>
              <a:gd name="connsiteX11" fmla="*/ 2838612 w 7128027"/>
              <a:gd name="connsiteY11" fmla="*/ 6858000 h 6858000"/>
              <a:gd name="connsiteX12" fmla="*/ 1220030 w 7128027"/>
              <a:gd name="connsiteY12" fmla="*/ 6858000 h 6858000"/>
              <a:gd name="connsiteX13" fmla="*/ 1037077 w 7128027"/>
              <a:gd name="connsiteY13" fmla="*/ 6858000 h 6858000"/>
              <a:gd name="connsiteX14" fmla="*/ 333951 w 7128027"/>
              <a:gd name="connsiteY14" fmla="*/ 6858000 h 6858000"/>
              <a:gd name="connsiteX15" fmla="*/ 0 w 7128027"/>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28027" h="6858000">
                <a:moveTo>
                  <a:pt x="0" y="0"/>
                </a:moveTo>
                <a:lnTo>
                  <a:pt x="333951" y="0"/>
                </a:lnTo>
                <a:lnTo>
                  <a:pt x="1220030" y="0"/>
                </a:lnTo>
                <a:lnTo>
                  <a:pt x="1345471" y="0"/>
                </a:lnTo>
                <a:lnTo>
                  <a:pt x="2838612" y="0"/>
                </a:lnTo>
                <a:lnTo>
                  <a:pt x="5505004" y="0"/>
                </a:lnTo>
                <a:lnTo>
                  <a:pt x="5527128" y="14997"/>
                </a:lnTo>
                <a:cubicBezTo>
                  <a:pt x="6554291" y="754641"/>
                  <a:pt x="7128027" y="2093192"/>
                  <a:pt x="7128027" y="3621656"/>
                </a:cubicBezTo>
                <a:cubicBezTo>
                  <a:pt x="7128027" y="4969131"/>
                  <a:pt x="6199302" y="5602839"/>
                  <a:pt x="5253677" y="6374814"/>
                </a:cubicBezTo>
                <a:cubicBezTo>
                  <a:pt x="5081474" y="6515397"/>
                  <a:pt x="4910847" y="6653108"/>
                  <a:pt x="4737029" y="6780599"/>
                </a:cubicBezTo>
                <a:lnTo>
                  <a:pt x="4625273" y="6858000"/>
                </a:lnTo>
                <a:lnTo>
                  <a:pt x="2838612" y="6858000"/>
                </a:lnTo>
                <a:lnTo>
                  <a:pt x="1220030" y="6858000"/>
                </a:lnTo>
                <a:lnTo>
                  <a:pt x="1037077" y="6858000"/>
                </a:lnTo>
                <a:lnTo>
                  <a:pt x="333951"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Shape 16">
            <a:extLst>
              <a:ext uri="{FF2B5EF4-FFF2-40B4-BE49-F238E27FC236}">
                <a16:creationId xmlns:a16="http://schemas.microsoft.com/office/drawing/2014/main" id="{B4FEA6D5-DF59-4E15-B19F-159D0588B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57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36C8C9E5-F937-44A5-A519-EA719F03E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5713"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aphicFrame>
        <p:nvGraphicFramePr>
          <p:cNvPr id="7" name="Content Placeholder 2">
            <a:extLst>
              <a:ext uri="{FF2B5EF4-FFF2-40B4-BE49-F238E27FC236}">
                <a16:creationId xmlns:a16="http://schemas.microsoft.com/office/drawing/2014/main" id="{50087E0C-4FCE-EBF4-51CA-782730B16B37}"/>
              </a:ext>
            </a:extLst>
          </p:cNvPr>
          <p:cNvGraphicFramePr/>
          <p:nvPr>
            <p:extLst>
              <p:ext uri="{D42A27DB-BD31-4B8C-83A1-F6EECF244321}">
                <p14:modId xmlns:p14="http://schemas.microsoft.com/office/powerpoint/2010/main" val="2270254399"/>
              </p:ext>
            </p:extLst>
          </p:nvPr>
        </p:nvGraphicFramePr>
        <p:xfrm>
          <a:off x="298017" y="942976"/>
          <a:ext cx="6105526" cy="48672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8429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539B-AC90-C0F5-60B3-E4DA113C03D4}"/>
              </a:ext>
            </a:extLst>
          </p:cNvPr>
          <p:cNvSpPr txBox="1">
            <a:spLocks/>
          </p:cNvSpPr>
          <p:nvPr/>
        </p:nvSpPr>
        <p:spPr>
          <a:xfrm>
            <a:off x="595422" y="0"/>
            <a:ext cx="10983433" cy="744279"/>
          </a:xfrm>
          <a:prstGeom prst="rect">
            <a:avLst/>
          </a:prstGeom>
        </p:spPr>
        <p:txBody>
          <a:bodyPr anchor="ct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dirty="0"/>
              <a:t>Exploratory Data Analysis</a:t>
            </a:r>
          </a:p>
        </p:txBody>
      </p:sp>
      <p:pic>
        <p:nvPicPr>
          <p:cNvPr id="3" name="Picture 2">
            <a:extLst>
              <a:ext uri="{FF2B5EF4-FFF2-40B4-BE49-F238E27FC236}">
                <a16:creationId xmlns:a16="http://schemas.microsoft.com/office/drawing/2014/main" id="{91066232-196F-7E8C-2199-AB19EDA49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 y="3691763"/>
            <a:ext cx="4114799" cy="25603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DFD535E8-14BE-9F3C-D6C0-0854558842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744278"/>
            <a:ext cx="4114799" cy="256032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444E6919-583D-4BCA-8F18-D3D8C5DD8CD8}"/>
              </a:ext>
            </a:extLst>
          </p:cNvPr>
          <p:cNvGrpSpPr/>
          <p:nvPr/>
        </p:nvGrpSpPr>
        <p:grpSpPr>
          <a:xfrm>
            <a:off x="4029738" y="3691762"/>
            <a:ext cx="4114800" cy="2560320"/>
            <a:chOff x="7129583" y="332105"/>
            <a:chExt cx="4257107" cy="2208337"/>
          </a:xfrm>
        </p:grpSpPr>
        <p:pic>
          <p:nvPicPr>
            <p:cNvPr id="2066" name="Picture 18">
              <a:extLst>
                <a:ext uri="{FF2B5EF4-FFF2-40B4-BE49-F238E27FC236}">
                  <a16:creationId xmlns:a16="http://schemas.microsoft.com/office/drawing/2014/main" id="{E4C289D0-FBAE-E40F-BB15-0CA0A2642F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9583" y="528762"/>
              <a:ext cx="4114799" cy="20116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94925EE-4615-EBEE-1987-8BCB5F977291}"/>
                </a:ext>
              </a:extLst>
            </p:cNvPr>
            <p:cNvSpPr txBox="1"/>
            <p:nvPr/>
          </p:nvSpPr>
          <p:spPr>
            <a:xfrm>
              <a:off x="7271891" y="332105"/>
              <a:ext cx="4114799" cy="301383"/>
            </a:xfrm>
            <a:prstGeom prst="rect">
              <a:avLst/>
            </a:prstGeom>
            <a:noFill/>
          </p:spPr>
          <p:txBody>
            <a:bodyPr wrap="square">
              <a:spAutoFit/>
            </a:bodyPr>
            <a:lstStyle/>
            <a:p>
              <a:pPr algn="ctr"/>
              <a:r>
                <a:rPr lang="en-US" sz="1100" dirty="0">
                  <a:effectLst/>
                  <a:latin typeface="Times New Roman" panose="02020603050405020304" pitchFamily="18" charset="0"/>
                  <a:cs typeface="Times New Roman" panose="02020603050405020304" pitchFamily="18" charset="0"/>
                </a:rPr>
                <a:t>Top 10 review locations for Disneyland branch in California</a:t>
              </a:r>
              <a:endParaRPr lang="en-US" sz="1100" dirty="0">
                <a:latin typeface="Times New Roman" panose="02020603050405020304" pitchFamily="18"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34FDFE4F-802A-253B-F402-0346B0834709}"/>
              </a:ext>
            </a:extLst>
          </p:cNvPr>
          <p:cNvGrpSpPr/>
          <p:nvPr/>
        </p:nvGrpSpPr>
        <p:grpSpPr>
          <a:xfrm>
            <a:off x="8080515" y="780412"/>
            <a:ext cx="4023360" cy="2560320"/>
            <a:chOff x="7129581" y="2486132"/>
            <a:chExt cx="4114801" cy="2213089"/>
          </a:xfrm>
        </p:grpSpPr>
        <p:pic>
          <p:nvPicPr>
            <p:cNvPr id="2060" name="Picture 12">
              <a:extLst>
                <a:ext uri="{FF2B5EF4-FFF2-40B4-BE49-F238E27FC236}">
                  <a16:creationId xmlns:a16="http://schemas.microsoft.com/office/drawing/2014/main" id="{33C7DF75-4F46-8361-7B11-EFC866A1E1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9582" y="2687541"/>
              <a:ext cx="4114800" cy="201168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482C5AB-B42B-631B-11A5-EEC56EA3738A}"/>
                </a:ext>
              </a:extLst>
            </p:cNvPr>
            <p:cNvSpPr txBox="1"/>
            <p:nvPr/>
          </p:nvSpPr>
          <p:spPr>
            <a:xfrm>
              <a:off x="7129581" y="2486132"/>
              <a:ext cx="4114799" cy="331963"/>
            </a:xfrm>
            <a:prstGeom prst="rect">
              <a:avLst/>
            </a:prstGeom>
            <a:noFill/>
          </p:spPr>
          <p:txBody>
            <a:bodyPr wrap="square">
              <a:spAutoFit/>
            </a:bodyPr>
            <a:lstStyle/>
            <a:p>
              <a:pPr algn="ctr"/>
              <a:r>
                <a:rPr lang="en-US" sz="1100" dirty="0">
                  <a:effectLst/>
                  <a:latin typeface="Times New Roman" panose="02020603050405020304" pitchFamily="18" charset="0"/>
                  <a:cs typeface="Times New Roman" panose="02020603050405020304" pitchFamily="18" charset="0"/>
                </a:rPr>
                <a:t>Top 10 review locations for Disneyland branch in </a:t>
              </a:r>
              <a:r>
                <a:rPr lang="en-US" sz="1100" dirty="0">
                  <a:latin typeface="Times New Roman" panose="02020603050405020304" pitchFamily="18" charset="0"/>
                  <a:cs typeface="Times New Roman" panose="02020603050405020304" pitchFamily="18" charset="0"/>
                </a:rPr>
                <a:t>Paris</a:t>
              </a:r>
            </a:p>
          </p:txBody>
        </p:sp>
      </p:grpSp>
      <p:grpSp>
        <p:nvGrpSpPr>
          <p:cNvPr id="20" name="Group 19">
            <a:extLst>
              <a:ext uri="{FF2B5EF4-FFF2-40B4-BE49-F238E27FC236}">
                <a16:creationId xmlns:a16="http://schemas.microsoft.com/office/drawing/2014/main" id="{913F04EF-6EBA-0699-CF1F-C0C74033EA05}"/>
              </a:ext>
            </a:extLst>
          </p:cNvPr>
          <p:cNvGrpSpPr/>
          <p:nvPr/>
        </p:nvGrpSpPr>
        <p:grpSpPr>
          <a:xfrm>
            <a:off x="8080515" y="3691762"/>
            <a:ext cx="4311593" cy="2560320"/>
            <a:chOff x="7129584" y="4640156"/>
            <a:chExt cx="4409586" cy="2217844"/>
          </a:xfrm>
        </p:grpSpPr>
        <p:pic>
          <p:nvPicPr>
            <p:cNvPr id="2064" name="Picture 16">
              <a:extLst>
                <a:ext uri="{FF2B5EF4-FFF2-40B4-BE49-F238E27FC236}">
                  <a16:creationId xmlns:a16="http://schemas.microsoft.com/office/drawing/2014/main" id="{DD806659-5A2F-84B5-93C5-79753323A2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9584" y="4846320"/>
              <a:ext cx="4114798" cy="201168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D91F66D-C249-9B88-9891-64DBE13A76A9}"/>
                </a:ext>
              </a:extLst>
            </p:cNvPr>
            <p:cNvSpPr txBox="1"/>
            <p:nvPr/>
          </p:nvSpPr>
          <p:spPr>
            <a:xfrm>
              <a:off x="7424371" y="4640156"/>
              <a:ext cx="4114799" cy="302187"/>
            </a:xfrm>
            <a:prstGeom prst="rect">
              <a:avLst/>
            </a:prstGeom>
            <a:noFill/>
          </p:spPr>
          <p:txBody>
            <a:bodyPr wrap="square">
              <a:spAutoFit/>
            </a:bodyPr>
            <a:lstStyle/>
            <a:p>
              <a:pPr algn="ctr"/>
              <a:r>
                <a:rPr lang="en-US" sz="1100" dirty="0">
                  <a:effectLst/>
                  <a:latin typeface="Times New Roman" panose="02020603050405020304" pitchFamily="18" charset="0"/>
                  <a:cs typeface="Times New Roman" panose="02020603050405020304" pitchFamily="18" charset="0"/>
                </a:rPr>
                <a:t>Top 10 review locations for Disneyland branch in Hong Kong</a:t>
              </a:r>
              <a:endParaRPr lang="en-US" sz="1100" dirty="0">
                <a:latin typeface="Times New Roman" panose="02020603050405020304" pitchFamily="18" charset="0"/>
                <a:cs typeface="Times New Roman" panose="02020603050405020304" pitchFamily="18" charset="0"/>
              </a:endParaRPr>
            </a:p>
          </p:txBody>
        </p:sp>
      </p:grpSp>
      <p:pic>
        <p:nvPicPr>
          <p:cNvPr id="2068" name="Picture 20">
            <a:extLst>
              <a:ext uri="{FF2B5EF4-FFF2-40B4-BE49-F238E27FC236}">
                <a16:creationId xmlns:a16="http://schemas.microsoft.com/office/drawing/2014/main" id="{94BE3FE3-FD28-8E0B-0349-E9FB194341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4322" y="744277"/>
            <a:ext cx="4114798"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705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539B-AC90-C0F5-60B3-E4DA113C03D4}"/>
              </a:ext>
            </a:extLst>
          </p:cNvPr>
          <p:cNvSpPr txBox="1">
            <a:spLocks/>
          </p:cNvSpPr>
          <p:nvPr/>
        </p:nvSpPr>
        <p:spPr>
          <a:xfrm>
            <a:off x="595422" y="0"/>
            <a:ext cx="10983433" cy="1049385"/>
          </a:xfrm>
          <a:prstGeom prst="rect">
            <a:avLst/>
          </a:prstGeom>
        </p:spPr>
        <p:txBody>
          <a:bodyPr anchor="ct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dirty="0"/>
              <a:t>Insights into Exploratory Data Analysis</a:t>
            </a:r>
          </a:p>
        </p:txBody>
      </p:sp>
      <p:sp>
        <p:nvSpPr>
          <p:cNvPr id="3" name="Content Placeholder 2">
            <a:extLst>
              <a:ext uri="{FF2B5EF4-FFF2-40B4-BE49-F238E27FC236}">
                <a16:creationId xmlns:a16="http://schemas.microsoft.com/office/drawing/2014/main" id="{68E2F021-750B-007A-4FC9-4A4941AA9AEF}"/>
              </a:ext>
            </a:extLst>
          </p:cNvPr>
          <p:cNvSpPr txBox="1">
            <a:spLocks/>
          </p:cNvSpPr>
          <p:nvPr/>
        </p:nvSpPr>
        <p:spPr>
          <a:xfrm>
            <a:off x="595421" y="1119698"/>
            <a:ext cx="10983433" cy="5021219"/>
          </a:xfrm>
          <a:prstGeom prst="rect">
            <a:avLst/>
          </a:prstGeom>
        </p:spPr>
        <p:txBody>
          <a:bodyPr anchor="t">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US" sz="1400" b="0" i="0" u="none" strike="noStrike" dirty="0">
                <a:solidFill>
                  <a:srgbClr val="242424"/>
                </a:solidFill>
                <a:effectLst/>
                <a:latin typeface="Times New Roman" panose="02020603050405020304" pitchFamily="18" charset="0"/>
                <a:cs typeface="Times New Roman" panose="02020603050405020304" pitchFamily="18" charset="0"/>
              </a:rPr>
              <a:t>First, we performed exploratory data analysis (EDA) to get a general idea of average ratings across all locations, where our visitors are from, and how the ratings changed over time.</a:t>
            </a:r>
          </a:p>
          <a:p>
            <a:pPr marL="171450" indent="-171450">
              <a:buFont typeface="Wingdings" pitchFamily="2" charset="2"/>
              <a:buChar char="Ø"/>
            </a:pPr>
            <a:r>
              <a:rPr lang="en-US" sz="1400" b="0" i="0" u="none" strike="noStrike" dirty="0">
                <a:solidFill>
                  <a:srgbClr val="242424"/>
                </a:solidFill>
                <a:effectLst/>
                <a:latin typeface="Times New Roman" panose="02020603050405020304" pitchFamily="18" charset="0"/>
                <a:cs typeface="Times New Roman" panose="02020603050405020304" pitchFamily="18" charset="0"/>
              </a:rPr>
              <a:t>We found the average rating for each park (out of 5 stars): 4.41 for California, 3.96 for Paris, and 4.20 for Hong Kong.</a:t>
            </a:r>
          </a:p>
          <a:p>
            <a:pPr marL="171450" indent="-171450">
              <a:buFont typeface="Wingdings" pitchFamily="2" charset="2"/>
              <a:buChar char="Ø"/>
            </a:pPr>
            <a:r>
              <a:rPr lang="en-US" sz="1400" b="0" i="0" u="none" strike="noStrike" dirty="0">
                <a:solidFill>
                  <a:srgbClr val="242424"/>
                </a:solidFill>
                <a:effectLst/>
                <a:latin typeface="Times New Roman" panose="02020603050405020304" pitchFamily="18" charset="0"/>
                <a:cs typeface="Times New Roman" panose="02020603050405020304" pitchFamily="18" charset="0"/>
              </a:rPr>
              <a:t>Visitor nationality depended on location — for example, many Hong Kong visitors are from countries nearby (i.e. Australia, India, Philippines), most of Paris’s visitors are from the United Kingdom, and many of California’s visitors are from the United States.</a:t>
            </a:r>
          </a:p>
          <a:p>
            <a:pPr marL="171450" indent="-171450">
              <a:buFont typeface="Wingdings" pitchFamily="2" charset="2"/>
              <a:buChar char="Ø"/>
            </a:pPr>
            <a:r>
              <a:rPr lang="en-US" sz="1400" b="0" i="0" u="none" strike="noStrike" dirty="0">
                <a:solidFill>
                  <a:srgbClr val="242424"/>
                </a:solidFill>
                <a:effectLst/>
                <a:latin typeface="Times New Roman" panose="02020603050405020304" pitchFamily="18" charset="0"/>
                <a:cs typeface="Times New Roman" panose="02020603050405020304" pitchFamily="18" charset="0"/>
              </a:rPr>
              <a:t>In general, the reviews from all three locations mention fast passes, lines or queues, visitor demographic, rides and attractions.</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6959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539B-AC90-C0F5-60B3-E4DA113C03D4}"/>
              </a:ext>
            </a:extLst>
          </p:cNvPr>
          <p:cNvSpPr txBox="1">
            <a:spLocks/>
          </p:cNvSpPr>
          <p:nvPr/>
        </p:nvSpPr>
        <p:spPr>
          <a:xfrm>
            <a:off x="595422" y="0"/>
            <a:ext cx="10983433" cy="744279"/>
          </a:xfrm>
          <a:prstGeom prst="rect">
            <a:avLst/>
          </a:prstGeom>
        </p:spPr>
        <p:txBody>
          <a:bodyPr anchor="ct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dirty="0"/>
              <a:t>Word Representations</a:t>
            </a:r>
          </a:p>
        </p:txBody>
      </p:sp>
      <p:pic>
        <p:nvPicPr>
          <p:cNvPr id="4" name="Picture 3" descr="A graph with blue and black text&#10;&#10;Description automatically generated with medium confidence">
            <a:extLst>
              <a:ext uri="{FF2B5EF4-FFF2-40B4-BE49-F238E27FC236}">
                <a16:creationId xmlns:a16="http://schemas.microsoft.com/office/drawing/2014/main" id="{7C3D944F-FFB2-BC18-0446-3FF67D031031}"/>
              </a:ext>
            </a:extLst>
          </p:cNvPr>
          <p:cNvPicPr>
            <a:picLocks noChangeAspect="1"/>
          </p:cNvPicPr>
          <p:nvPr/>
        </p:nvPicPr>
        <p:blipFill>
          <a:blip r:embed="rId3"/>
          <a:stretch>
            <a:fillRect/>
          </a:stretch>
        </p:blipFill>
        <p:spPr>
          <a:xfrm>
            <a:off x="0" y="744277"/>
            <a:ext cx="12192000" cy="2564149"/>
          </a:xfrm>
          <a:prstGeom prst="rect">
            <a:avLst/>
          </a:prstGeom>
        </p:spPr>
      </p:pic>
      <p:pic>
        <p:nvPicPr>
          <p:cNvPr id="6" name="Picture 5" descr="A graph with blue and black text&#10;&#10;Description automatically generated with medium confidence">
            <a:extLst>
              <a:ext uri="{FF2B5EF4-FFF2-40B4-BE49-F238E27FC236}">
                <a16:creationId xmlns:a16="http://schemas.microsoft.com/office/drawing/2014/main" id="{2E12736C-6134-631C-9360-EB5A4858322A}"/>
              </a:ext>
            </a:extLst>
          </p:cNvPr>
          <p:cNvPicPr>
            <a:picLocks noChangeAspect="1"/>
          </p:cNvPicPr>
          <p:nvPr/>
        </p:nvPicPr>
        <p:blipFill>
          <a:blip r:embed="rId4"/>
          <a:stretch>
            <a:fillRect/>
          </a:stretch>
        </p:blipFill>
        <p:spPr>
          <a:xfrm>
            <a:off x="0" y="4293852"/>
            <a:ext cx="12173788" cy="2338552"/>
          </a:xfrm>
          <a:prstGeom prst="rect">
            <a:avLst/>
          </a:prstGeom>
        </p:spPr>
      </p:pic>
      <p:sp>
        <p:nvSpPr>
          <p:cNvPr id="7" name="Content Placeholder 2">
            <a:extLst>
              <a:ext uri="{FF2B5EF4-FFF2-40B4-BE49-F238E27FC236}">
                <a16:creationId xmlns:a16="http://schemas.microsoft.com/office/drawing/2014/main" id="{2898BF56-BC87-7C17-E9E1-825CA8F207BE}"/>
              </a:ext>
            </a:extLst>
          </p:cNvPr>
          <p:cNvSpPr txBox="1">
            <a:spLocks/>
          </p:cNvSpPr>
          <p:nvPr/>
        </p:nvSpPr>
        <p:spPr>
          <a:xfrm>
            <a:off x="2772271" y="3420137"/>
            <a:ext cx="6629246" cy="762004"/>
          </a:xfrm>
          <a:prstGeom prst="rect">
            <a:avLst/>
          </a:prstGeom>
        </p:spPr>
        <p:txBody>
          <a:bodyPr anchor="ctr">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lnSpc>
                <a:spcPct val="130000"/>
              </a:lnSpc>
            </a:pPr>
            <a:r>
              <a:rPr lang="en-US" sz="1600" b="1" dirty="0">
                <a:latin typeface="Times New Roman" panose="02020603050405020304" pitchFamily="18" charset="0"/>
                <a:cs typeface="Times New Roman" panose="02020603050405020304" pitchFamily="18" charset="0"/>
              </a:rPr>
              <a:t>Left to Right: California, Paris, Hong Kong</a:t>
            </a:r>
          </a:p>
        </p:txBody>
      </p:sp>
    </p:spTree>
    <p:extLst>
      <p:ext uri="{BB962C8B-B14F-4D97-AF65-F5344CB8AC3E}">
        <p14:creationId xmlns:p14="http://schemas.microsoft.com/office/powerpoint/2010/main" val="2481544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539B-AC90-C0F5-60B3-E4DA113C03D4}"/>
              </a:ext>
            </a:extLst>
          </p:cNvPr>
          <p:cNvSpPr txBox="1">
            <a:spLocks/>
          </p:cNvSpPr>
          <p:nvPr/>
        </p:nvSpPr>
        <p:spPr>
          <a:xfrm>
            <a:off x="595422" y="0"/>
            <a:ext cx="10983433" cy="1049385"/>
          </a:xfrm>
          <a:prstGeom prst="rect">
            <a:avLst/>
          </a:prstGeom>
        </p:spPr>
        <p:txBody>
          <a:bodyPr anchor="ct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dirty="0"/>
              <a:t>Insights into Word Representations (1/2)</a:t>
            </a:r>
          </a:p>
        </p:txBody>
      </p:sp>
      <p:sp>
        <p:nvSpPr>
          <p:cNvPr id="3" name="Content Placeholder 2">
            <a:extLst>
              <a:ext uri="{FF2B5EF4-FFF2-40B4-BE49-F238E27FC236}">
                <a16:creationId xmlns:a16="http://schemas.microsoft.com/office/drawing/2014/main" id="{68E2F021-750B-007A-4FC9-4A4941AA9AEF}"/>
              </a:ext>
            </a:extLst>
          </p:cNvPr>
          <p:cNvSpPr txBox="1">
            <a:spLocks/>
          </p:cNvSpPr>
          <p:nvPr/>
        </p:nvSpPr>
        <p:spPr>
          <a:xfrm>
            <a:off x="595421" y="1119698"/>
            <a:ext cx="10983433" cy="5021219"/>
          </a:xfrm>
          <a:prstGeom prst="rect">
            <a:avLst/>
          </a:prstGeom>
        </p:spPr>
        <p:txBody>
          <a:bodyPr anchor="t">
            <a:normAutofit lnSpcReduction="10000"/>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US" sz="1400" b="1" i="0" u="sng" strike="noStrike" dirty="0">
                <a:solidFill>
                  <a:srgbClr val="242424"/>
                </a:solidFill>
                <a:effectLst/>
                <a:latin typeface="Times New Roman" panose="02020603050405020304" pitchFamily="18" charset="0"/>
                <a:cs typeface="Times New Roman" panose="02020603050405020304" pitchFamily="18" charset="0"/>
              </a:rPr>
              <a:t>Key Trigrams and Their Implications:</a:t>
            </a:r>
          </a:p>
          <a:p>
            <a:pPr marL="285750" indent="-285750">
              <a:buFont typeface="Wingdings" pitchFamily="2" charset="2"/>
              <a:buChar char="Ø"/>
            </a:pPr>
            <a:r>
              <a:rPr lang="en-US" sz="1400" b="1" i="0" u="none" strike="noStrike" dirty="0">
                <a:solidFill>
                  <a:srgbClr val="242424"/>
                </a:solidFill>
                <a:effectLst/>
                <a:latin typeface="Times New Roman" panose="02020603050405020304" pitchFamily="18" charset="0"/>
                <a:cs typeface="Times New Roman" panose="02020603050405020304" pitchFamily="18" charset="0"/>
              </a:rPr>
              <a:t>"happy place earth": </a:t>
            </a:r>
            <a:r>
              <a:rPr lang="en-US" sz="1400" b="0" i="0" u="none" strike="noStrike" dirty="0">
                <a:solidFill>
                  <a:srgbClr val="242424"/>
                </a:solidFill>
                <a:effectLst/>
                <a:latin typeface="Times New Roman" panose="02020603050405020304" pitchFamily="18" charset="0"/>
                <a:cs typeface="Times New Roman" panose="02020603050405020304" pitchFamily="18" charset="0"/>
              </a:rPr>
              <a:t>Likely a snippet from the phrase "happiest place on earth." This reflects the overarching brand message Disneyland aims to convey and the expectations visitors might have.</a:t>
            </a:r>
          </a:p>
          <a:p>
            <a:pPr marL="285750" indent="-285750">
              <a:buFont typeface="Wingdings" pitchFamily="2" charset="2"/>
              <a:buChar char="Ø"/>
            </a:pPr>
            <a:r>
              <a:rPr lang="en-US" sz="1400" b="1" i="0" u="none" strike="noStrike" dirty="0">
                <a:solidFill>
                  <a:srgbClr val="242424"/>
                </a:solidFill>
                <a:effectLst/>
                <a:latin typeface="Times New Roman" panose="02020603050405020304" pitchFamily="18" charset="0"/>
                <a:cs typeface="Times New Roman" panose="02020603050405020304" pitchFamily="18" charset="0"/>
              </a:rPr>
              <a:t>"use fast pass" and "adventure park hopper": </a:t>
            </a:r>
            <a:r>
              <a:rPr lang="en-US" sz="1400" b="0" i="0" u="none" strike="noStrike" dirty="0">
                <a:solidFill>
                  <a:srgbClr val="242424"/>
                </a:solidFill>
                <a:effectLst/>
                <a:latin typeface="Times New Roman" panose="02020603050405020304" pitchFamily="18" charset="0"/>
                <a:cs typeface="Times New Roman" panose="02020603050405020304" pitchFamily="18" charset="0"/>
              </a:rPr>
              <a:t>These trigrams suggest practical advice or feedback about using Disneyland’s FastPass system and park hopper tickets, which enhance convenience and access to multiple attractions.</a:t>
            </a:r>
          </a:p>
          <a:p>
            <a:pPr marL="285750" indent="-285750">
              <a:buFont typeface="Wingdings" pitchFamily="2" charset="2"/>
              <a:buChar char="Ø"/>
            </a:pPr>
            <a:r>
              <a:rPr lang="en-US" sz="1400" b="1" i="0" u="none" strike="noStrike" dirty="0">
                <a:solidFill>
                  <a:srgbClr val="242424"/>
                </a:solidFill>
                <a:effectLst/>
                <a:latin typeface="Times New Roman" panose="02020603050405020304" pitchFamily="18" charset="0"/>
                <a:cs typeface="Times New Roman" panose="02020603050405020304" pitchFamily="18" charset="0"/>
              </a:rPr>
              <a:t>"big thunder mountain" and "space mountain big" (Paris): </a:t>
            </a:r>
            <a:r>
              <a:rPr lang="en-US" sz="1400" b="0" i="0" u="none" strike="noStrike" dirty="0">
                <a:solidFill>
                  <a:srgbClr val="242424"/>
                </a:solidFill>
                <a:effectLst/>
                <a:latin typeface="Times New Roman" panose="02020603050405020304" pitchFamily="18" charset="0"/>
                <a:cs typeface="Times New Roman" panose="02020603050405020304" pitchFamily="18" charset="0"/>
              </a:rPr>
              <a:t>Specific references to popular attractions indicate what guests are particularly drawn to or remember about their visits.</a:t>
            </a:r>
          </a:p>
          <a:p>
            <a:pPr marL="285750" indent="-285750">
              <a:buFont typeface="Wingdings" pitchFamily="2" charset="2"/>
              <a:buChar char="Ø"/>
            </a:pPr>
            <a:r>
              <a:rPr lang="en-US" sz="1400" b="1" i="0" u="none" strike="noStrike" dirty="0">
                <a:solidFill>
                  <a:srgbClr val="242424"/>
                </a:solidFill>
                <a:effectLst/>
                <a:latin typeface="Times New Roman" panose="02020603050405020304" pitchFamily="18" charset="0"/>
                <a:cs typeface="Times New Roman" panose="02020603050405020304" pitchFamily="18" charset="0"/>
              </a:rPr>
              <a:t>"visit </a:t>
            </a:r>
            <a:r>
              <a:rPr lang="en-US" sz="1400" b="1" i="0" u="none" strike="noStrike" dirty="0" err="1">
                <a:solidFill>
                  <a:srgbClr val="242424"/>
                </a:solidFill>
                <a:effectLst/>
                <a:latin typeface="Times New Roman" panose="02020603050405020304" pitchFamily="18" charset="0"/>
                <a:cs typeface="Times New Roman" panose="02020603050405020304" pitchFamily="18" charset="0"/>
              </a:rPr>
              <a:t>disneyland</a:t>
            </a:r>
            <a:r>
              <a:rPr lang="en-US" sz="1400" b="1" i="0" u="none" strike="noStrike" dirty="0">
                <a:solidFill>
                  <a:srgbClr val="242424"/>
                </a:solidFill>
                <a:effectLst/>
                <a:latin typeface="Times New Roman" panose="02020603050405020304" pitchFamily="18" charset="0"/>
                <a:cs typeface="Times New Roman" panose="02020603050405020304" pitchFamily="18" charset="0"/>
              </a:rPr>
              <a:t> paris" and "visit </a:t>
            </a:r>
            <a:r>
              <a:rPr lang="en-US" sz="1400" b="1" i="0" u="none" strike="noStrike" dirty="0" err="1">
                <a:solidFill>
                  <a:srgbClr val="242424"/>
                </a:solidFill>
                <a:effectLst/>
                <a:latin typeface="Times New Roman" panose="02020603050405020304" pitchFamily="18" charset="0"/>
                <a:cs typeface="Times New Roman" panose="02020603050405020304" pitchFamily="18" charset="0"/>
              </a:rPr>
              <a:t>hong</a:t>
            </a:r>
            <a:r>
              <a:rPr lang="en-US" sz="1400" b="1" i="0" u="none" strike="noStrike" dirty="0">
                <a:solidFill>
                  <a:srgbClr val="242424"/>
                </a:solidFill>
                <a:effectLst/>
                <a:latin typeface="Times New Roman" panose="02020603050405020304" pitchFamily="18" charset="0"/>
                <a:cs typeface="Times New Roman" panose="02020603050405020304" pitchFamily="18" charset="0"/>
              </a:rPr>
              <a:t> </a:t>
            </a:r>
            <a:r>
              <a:rPr lang="en-US" sz="1400" b="1" i="0" u="none" strike="noStrike" dirty="0" err="1">
                <a:solidFill>
                  <a:srgbClr val="242424"/>
                </a:solidFill>
                <a:effectLst/>
                <a:latin typeface="Times New Roman" panose="02020603050405020304" pitchFamily="18" charset="0"/>
                <a:cs typeface="Times New Roman" panose="02020603050405020304" pitchFamily="18" charset="0"/>
              </a:rPr>
              <a:t>kong</a:t>
            </a:r>
            <a:r>
              <a:rPr lang="en-US" sz="1400" b="1" i="0" u="none" strike="noStrike" dirty="0">
                <a:solidFill>
                  <a:srgbClr val="242424"/>
                </a:solidFill>
                <a:effectLst/>
                <a:latin typeface="Times New Roman" panose="02020603050405020304" pitchFamily="18" charset="0"/>
                <a:cs typeface="Times New Roman" panose="02020603050405020304" pitchFamily="18" charset="0"/>
              </a:rPr>
              <a:t>": </a:t>
            </a:r>
            <a:r>
              <a:rPr lang="en-US" sz="1400" b="0" i="0" u="none" strike="noStrike" dirty="0">
                <a:solidFill>
                  <a:srgbClr val="242424"/>
                </a:solidFill>
                <a:effectLst/>
                <a:latin typeface="Times New Roman" panose="02020603050405020304" pitchFamily="18" charset="0"/>
                <a:cs typeface="Times New Roman" panose="02020603050405020304" pitchFamily="18" charset="0"/>
              </a:rPr>
              <a:t>Direct mentions of visiting specific Disneyland locations, indicating reviews that are likely sharing travel experiences or suggestions.</a:t>
            </a:r>
          </a:p>
          <a:p>
            <a:pPr marL="285750" indent="-285750">
              <a:buFont typeface="Wingdings" pitchFamily="2" charset="2"/>
              <a:buChar char="Ø"/>
            </a:pPr>
            <a:r>
              <a:rPr lang="en-US" sz="1400" b="1" i="0" u="none" strike="noStrike" dirty="0">
                <a:solidFill>
                  <a:srgbClr val="242424"/>
                </a:solidFill>
                <a:effectLst/>
                <a:latin typeface="Times New Roman" panose="02020603050405020304" pitchFamily="18" charset="0"/>
                <a:cs typeface="Times New Roman" panose="02020603050405020304" pitchFamily="18" charset="0"/>
              </a:rPr>
              <a:t>"</a:t>
            </a:r>
            <a:r>
              <a:rPr lang="en-US" sz="1400" b="1" i="0" u="none" strike="noStrike" dirty="0" err="1">
                <a:solidFill>
                  <a:srgbClr val="242424"/>
                </a:solidFill>
                <a:effectLst/>
                <a:latin typeface="Times New Roman" panose="02020603050405020304" pitchFamily="18" charset="0"/>
                <a:cs typeface="Times New Roman" panose="02020603050405020304" pitchFamily="18" charset="0"/>
              </a:rPr>
              <a:t>california</a:t>
            </a:r>
            <a:r>
              <a:rPr lang="en-US" sz="1400" b="1" i="0" u="none" strike="noStrike" dirty="0">
                <a:solidFill>
                  <a:srgbClr val="242424"/>
                </a:solidFill>
                <a:effectLst/>
                <a:latin typeface="Times New Roman" panose="02020603050405020304" pitchFamily="18" charset="0"/>
                <a:cs typeface="Times New Roman" panose="02020603050405020304" pitchFamily="18" charset="0"/>
              </a:rPr>
              <a:t> adventure park": </a:t>
            </a:r>
            <a:r>
              <a:rPr lang="en-US" sz="1400" b="0" i="0" u="none" strike="noStrike" dirty="0">
                <a:solidFill>
                  <a:srgbClr val="242424"/>
                </a:solidFill>
                <a:effectLst/>
                <a:latin typeface="Times New Roman" panose="02020603050405020304" pitchFamily="18" charset="0"/>
                <a:cs typeface="Times New Roman" panose="02020603050405020304" pitchFamily="18" charset="0"/>
              </a:rPr>
              <a:t>This indicates discussions specifically centered around the California Adventure park, distinct from the main Disneyland park.</a:t>
            </a:r>
          </a:p>
          <a:p>
            <a:pPr marL="285750" indent="-285750">
              <a:buFont typeface="Wingdings" pitchFamily="2" charset="2"/>
              <a:buChar char="Ø"/>
            </a:pPr>
            <a:r>
              <a:rPr lang="en-US" sz="1400" b="1" i="0" u="none" strike="noStrike" dirty="0">
                <a:solidFill>
                  <a:srgbClr val="242424"/>
                </a:solidFill>
                <a:effectLst/>
                <a:latin typeface="Times New Roman" panose="02020603050405020304" pitchFamily="18" charset="0"/>
                <a:cs typeface="Times New Roman" panose="02020603050405020304" pitchFamily="18" charset="0"/>
              </a:rPr>
              <a:t>"long wait times" and "lion king show" (Hong Kong): </a:t>
            </a:r>
            <a:r>
              <a:rPr lang="en-US" sz="1400" b="0" i="0" u="none" strike="noStrike" dirty="0">
                <a:solidFill>
                  <a:srgbClr val="242424"/>
                </a:solidFill>
                <a:effectLst/>
                <a:latin typeface="Times New Roman" panose="02020603050405020304" pitchFamily="18" charset="0"/>
                <a:cs typeface="Times New Roman" panose="02020603050405020304" pitchFamily="18" charset="0"/>
              </a:rPr>
              <a:t>Reflects common operational feedback or noteworthy attractions, respectively. Long wait times are a frequent concern in theme parks and could signal areas needing efficiency improvements.</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9100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539B-AC90-C0F5-60B3-E4DA113C03D4}"/>
              </a:ext>
            </a:extLst>
          </p:cNvPr>
          <p:cNvSpPr txBox="1">
            <a:spLocks/>
          </p:cNvSpPr>
          <p:nvPr/>
        </p:nvSpPr>
        <p:spPr>
          <a:xfrm>
            <a:off x="595422" y="0"/>
            <a:ext cx="10983433" cy="1049385"/>
          </a:xfrm>
          <a:prstGeom prst="rect">
            <a:avLst/>
          </a:prstGeom>
        </p:spPr>
        <p:txBody>
          <a:bodyPr anchor="ct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dirty="0"/>
              <a:t>Insights into Word Representations (2/2)</a:t>
            </a:r>
          </a:p>
        </p:txBody>
      </p:sp>
      <p:sp>
        <p:nvSpPr>
          <p:cNvPr id="3" name="Content Placeholder 2">
            <a:extLst>
              <a:ext uri="{FF2B5EF4-FFF2-40B4-BE49-F238E27FC236}">
                <a16:creationId xmlns:a16="http://schemas.microsoft.com/office/drawing/2014/main" id="{68E2F021-750B-007A-4FC9-4A4941AA9AEF}"/>
              </a:ext>
            </a:extLst>
          </p:cNvPr>
          <p:cNvSpPr txBox="1">
            <a:spLocks/>
          </p:cNvSpPr>
          <p:nvPr/>
        </p:nvSpPr>
        <p:spPr>
          <a:xfrm>
            <a:off x="595421" y="1119698"/>
            <a:ext cx="10983433" cy="5021219"/>
          </a:xfrm>
          <a:prstGeom prst="rect">
            <a:avLst/>
          </a:prstGeom>
        </p:spPr>
        <p:txBody>
          <a:bodyPr anchor="t">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US" sz="1400" b="1" i="0" u="sng" strike="noStrike" dirty="0">
                <a:solidFill>
                  <a:srgbClr val="242424"/>
                </a:solidFill>
                <a:effectLst/>
                <a:latin typeface="Times New Roman" panose="02020603050405020304" pitchFamily="18" charset="0"/>
                <a:cs typeface="Times New Roman" panose="02020603050405020304" pitchFamily="18" charset="0"/>
              </a:rPr>
              <a:t>Analytical Insights:</a:t>
            </a:r>
          </a:p>
          <a:p>
            <a:pPr marL="285750" indent="-285750">
              <a:buFont typeface="Wingdings" pitchFamily="2" charset="2"/>
              <a:buChar char="Ø"/>
            </a:pPr>
            <a:r>
              <a:rPr lang="en-US" sz="1400" b="1" i="0" strike="noStrike" dirty="0">
                <a:solidFill>
                  <a:srgbClr val="242424"/>
                </a:solidFill>
                <a:effectLst/>
                <a:latin typeface="Times New Roman" panose="02020603050405020304" pitchFamily="18" charset="0"/>
                <a:cs typeface="Times New Roman" panose="02020603050405020304" pitchFamily="18" charset="0"/>
              </a:rPr>
              <a:t>Visitor Experience: </a:t>
            </a:r>
            <a:r>
              <a:rPr lang="en-US" sz="1400" i="0" strike="noStrike" dirty="0">
                <a:solidFill>
                  <a:srgbClr val="242424"/>
                </a:solidFill>
                <a:effectLst/>
                <a:latin typeface="Times New Roman" panose="02020603050405020304" pitchFamily="18" charset="0"/>
                <a:cs typeface="Times New Roman" panose="02020603050405020304" pitchFamily="18" charset="0"/>
              </a:rPr>
              <a:t>The trigrams show what visitors are most likely to comment on, such as key attractions like "Space Mountain" or services like "Fast Pass." Understanding these focal points can help Disneyland prioritize which aspects of the guest experience require attention or enhancement.</a:t>
            </a:r>
          </a:p>
          <a:p>
            <a:pPr marL="285750" indent="-285750">
              <a:buFont typeface="Wingdings" pitchFamily="2" charset="2"/>
              <a:buChar char="Ø"/>
            </a:pPr>
            <a:r>
              <a:rPr lang="en-US" sz="1400" b="1" i="0" strike="noStrike" dirty="0">
                <a:solidFill>
                  <a:srgbClr val="242424"/>
                </a:solidFill>
                <a:effectLst/>
                <a:latin typeface="Times New Roman" panose="02020603050405020304" pitchFamily="18" charset="0"/>
                <a:cs typeface="Times New Roman" panose="02020603050405020304" pitchFamily="18" charset="0"/>
              </a:rPr>
              <a:t>Operational Feedback: </a:t>
            </a:r>
            <a:r>
              <a:rPr lang="en-US" sz="1400" i="0" strike="noStrike" dirty="0">
                <a:solidFill>
                  <a:srgbClr val="242424"/>
                </a:solidFill>
                <a:effectLst/>
                <a:latin typeface="Times New Roman" panose="02020603050405020304" pitchFamily="18" charset="0"/>
                <a:cs typeface="Times New Roman" panose="02020603050405020304" pitchFamily="18" charset="0"/>
              </a:rPr>
              <a:t>References to "long wait times" provide direct operational feedback that can be actionable. Disneyland might use this data to manage queues better or to optimize the scheduling of popular shows and rides to distribute guest flow more evenly.</a:t>
            </a:r>
          </a:p>
          <a:p>
            <a:pPr marL="285750" indent="-285750">
              <a:buFont typeface="Wingdings" pitchFamily="2" charset="2"/>
              <a:buChar char="Ø"/>
            </a:pPr>
            <a:r>
              <a:rPr lang="en-US" sz="1400" b="1" i="0" strike="noStrike" dirty="0">
                <a:solidFill>
                  <a:srgbClr val="242424"/>
                </a:solidFill>
                <a:effectLst/>
                <a:latin typeface="Times New Roman" panose="02020603050405020304" pitchFamily="18" charset="0"/>
                <a:cs typeface="Times New Roman" panose="02020603050405020304" pitchFamily="18" charset="0"/>
              </a:rPr>
              <a:t>Marketing and Communication: </a:t>
            </a:r>
            <a:r>
              <a:rPr lang="en-US" sz="1400" i="0" strike="noStrike" dirty="0">
                <a:solidFill>
                  <a:srgbClr val="242424"/>
                </a:solidFill>
                <a:effectLst/>
                <a:latin typeface="Times New Roman" panose="02020603050405020304" pitchFamily="18" charset="0"/>
                <a:cs typeface="Times New Roman" panose="02020603050405020304" pitchFamily="18" charset="0"/>
              </a:rPr>
              <a:t>Knowing that phrases like "happy place earth" resonate with visitors can help in crafting targeted marketing campaigns that reinforce this message and highlight visitor testimonials that align with this theme.</a:t>
            </a:r>
          </a:p>
          <a:p>
            <a:pPr marL="285750" indent="-285750">
              <a:buFont typeface="Wingdings" pitchFamily="2" charset="2"/>
              <a:buChar char="Ø"/>
            </a:pPr>
            <a:r>
              <a:rPr lang="en-US" sz="1400" b="1" i="0" strike="noStrike" dirty="0">
                <a:solidFill>
                  <a:srgbClr val="242424"/>
                </a:solidFill>
                <a:effectLst/>
                <a:latin typeface="Times New Roman" panose="02020603050405020304" pitchFamily="18" charset="0"/>
                <a:cs typeface="Times New Roman" panose="02020603050405020304" pitchFamily="18" charset="0"/>
              </a:rPr>
              <a:t>Cultural and Regional Differences: </a:t>
            </a:r>
            <a:r>
              <a:rPr lang="en-US" sz="1400" i="0" strike="noStrike" dirty="0">
                <a:solidFill>
                  <a:srgbClr val="242424"/>
                </a:solidFill>
                <a:effectLst/>
                <a:latin typeface="Times New Roman" panose="02020603050405020304" pitchFamily="18" charset="0"/>
                <a:cs typeface="Times New Roman" panose="02020603050405020304" pitchFamily="18" charset="0"/>
              </a:rPr>
              <a:t>The distinctions in trigrams among different parks (Anaheim, Paris, Hong Kong) could also guide localized marketing strategies and operational adjustments. For instance, certain attractions might be more popular or relevant in one region over another.</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8215732"/>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1675</TotalTime>
  <Words>4824</Words>
  <Application>Microsoft Macintosh PowerPoint</Application>
  <PresentationFormat>Widescreen</PresentationFormat>
  <Paragraphs>274</Paragraphs>
  <Slides>24</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Meiryo</vt:lpstr>
      <vt:lpstr>Aptos</vt:lpstr>
      <vt:lpstr>Arial</vt:lpstr>
      <vt:lpstr>Corbel</vt:lpstr>
      <vt:lpstr>Söhne</vt:lpstr>
      <vt:lpstr>source-serif-pro</vt:lpstr>
      <vt:lpstr>Times New Roman</vt:lpstr>
      <vt:lpstr>TimesNewRomanPSMT</vt:lpstr>
      <vt:lpstr>Wingdings</vt:lpstr>
      <vt:lpstr>SketchLinesVTI</vt:lpstr>
      <vt:lpstr>Magical Insights: Leveraging Text Analytics to Enhance Global Disneyland Experiences</vt:lpstr>
      <vt:lpstr>Understanding the Spectrum of Visitor Experiences at Disneyland Parks</vt:lpstr>
      <vt:lpstr>Deep dive into the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Shaping the Future: From Insights to Action at Disneyland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Magical Insights: Leveraging Text Analytics to Enhance Global Disneyland Experiences</dc:title>
  <dc:creator>Tushar Marwah</dc:creator>
  <cp:lastModifiedBy>Tushar Marwah</cp:lastModifiedBy>
  <cp:revision>45</cp:revision>
  <dcterms:created xsi:type="dcterms:W3CDTF">2024-03-06T12:54:25Z</dcterms:created>
  <dcterms:modified xsi:type="dcterms:W3CDTF">2024-05-03T03:04:38Z</dcterms:modified>
</cp:coreProperties>
</file>